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2" r:id="rId1"/>
  </p:sldMasterIdLst>
  <p:notesMasterIdLst>
    <p:notesMasterId r:id="rId38"/>
  </p:notesMasterIdLst>
  <p:handoutMasterIdLst>
    <p:handoutMasterId r:id="rId39"/>
  </p:handoutMasterIdLst>
  <p:sldIdLst>
    <p:sldId id="269" r:id="rId2"/>
    <p:sldId id="394" r:id="rId3"/>
    <p:sldId id="414" r:id="rId4"/>
    <p:sldId id="415" r:id="rId5"/>
    <p:sldId id="416" r:id="rId6"/>
    <p:sldId id="417" r:id="rId7"/>
    <p:sldId id="418" r:id="rId8"/>
    <p:sldId id="419" r:id="rId9"/>
    <p:sldId id="420" r:id="rId10"/>
    <p:sldId id="364" r:id="rId11"/>
    <p:sldId id="421" r:id="rId12"/>
    <p:sldId id="380" r:id="rId13"/>
    <p:sldId id="422" r:id="rId14"/>
    <p:sldId id="423" r:id="rId15"/>
    <p:sldId id="424" r:id="rId16"/>
    <p:sldId id="425" r:id="rId17"/>
    <p:sldId id="426" r:id="rId18"/>
    <p:sldId id="427" r:id="rId19"/>
    <p:sldId id="429" r:id="rId20"/>
    <p:sldId id="377" r:id="rId21"/>
    <p:sldId id="430" r:id="rId22"/>
    <p:sldId id="431" r:id="rId23"/>
    <p:sldId id="432" r:id="rId24"/>
    <p:sldId id="433" r:id="rId25"/>
    <p:sldId id="434" r:id="rId26"/>
    <p:sldId id="435" r:id="rId27"/>
    <p:sldId id="436" r:id="rId28"/>
    <p:sldId id="437" r:id="rId29"/>
    <p:sldId id="352" r:id="rId30"/>
    <p:sldId id="438" r:id="rId31"/>
    <p:sldId id="439" r:id="rId32"/>
    <p:sldId id="440" r:id="rId33"/>
    <p:sldId id="442" r:id="rId34"/>
    <p:sldId id="443" r:id="rId35"/>
    <p:sldId id="390" r:id="rId36"/>
    <p:sldId id="353" r:id="rId3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8" d="100"/>
          <a:sy n="68" d="100"/>
        </p:scale>
        <p:origin x="1446" y="6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0" d="100"/>
          <a:sy n="60" d="100"/>
        </p:scale>
        <p:origin x="-2736" y="-8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BF3176-BDCC-49EA-B30D-5437BB8C7604}" type="datetimeFigureOut">
              <a:rPr lang="en-US" smtClean="0"/>
              <a:pPr/>
              <a:t>9/13/2022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227CDD-B970-4E95-B4CD-CAD47DE6DC5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1844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AB7907-3328-40C6-81DC-094447F4187C}" type="datetimeFigureOut">
              <a:rPr lang="en-US" smtClean="0"/>
              <a:pPr/>
              <a:t>9/13/2022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FFCBBA-87C4-482A-9ED2-FD5CC3AE6FA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2976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sz="4800" dirty="0"/>
              <a:t>CAP202-Lec#0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8200" y="3429000"/>
            <a:ext cx="7086600" cy="1752600"/>
          </a:xfrm>
        </p:spPr>
        <p:txBody>
          <a:bodyPr/>
          <a:lstStyle>
            <a:lvl1pPr marL="0" indent="0" algn="l">
              <a:buNone/>
              <a:defRPr>
                <a:solidFill>
                  <a:srgbClr val="C000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839322" y="3352800"/>
            <a:ext cx="7056784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839322" y="3352800"/>
            <a:ext cx="7056784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44" y="0"/>
            <a:ext cx="9124950" cy="942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44" y="0"/>
            <a:ext cx="9124950" cy="942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Subtitle 2"/>
          <p:cNvSpPr txBox="1">
            <a:spLocks/>
          </p:cNvSpPr>
          <p:nvPr/>
        </p:nvSpPr>
        <p:spPr>
          <a:xfrm>
            <a:off x="1375935" y="3886200"/>
            <a:ext cx="6400800" cy="175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rgbClr val="C00000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043608" y="3352800"/>
            <a:ext cx="7056784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10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44" y="0"/>
            <a:ext cx="9124950" cy="942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Subtitle 2"/>
          <p:cNvSpPr txBox="1">
            <a:spLocks/>
          </p:cNvSpPr>
          <p:nvPr userDrawn="1"/>
        </p:nvSpPr>
        <p:spPr>
          <a:xfrm>
            <a:off x="1375935" y="3886200"/>
            <a:ext cx="6400800" cy="175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rgbClr val="C00000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1043608" y="3352800"/>
            <a:ext cx="7056784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 userDrawn="1"/>
        </p:nvSpPr>
        <p:spPr>
          <a:xfrm>
            <a:off x="4556070" y="5562600"/>
            <a:ext cx="457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0" dirty="0">
                <a:solidFill>
                  <a:srgbClr val="002060"/>
                </a:solidFill>
                <a:latin typeface="Arial Rounded MT Bold" pitchFamily="34" charset="0"/>
              </a:rPr>
              <a:t>Created By: 		</a:t>
            </a:r>
          </a:p>
          <a:p>
            <a:pPr algn="r"/>
            <a:r>
              <a:rPr lang="en-US" sz="2000" b="0" dirty="0">
                <a:solidFill>
                  <a:srgbClr val="002060"/>
                </a:solidFill>
                <a:latin typeface="Arial Rounded MT Bold" pitchFamily="34" charset="0"/>
              </a:rPr>
              <a:t>Kumar Vishal</a:t>
            </a:r>
          </a:p>
          <a:p>
            <a:pPr algn="r"/>
            <a:r>
              <a:rPr lang="en-US" sz="2000" b="0" dirty="0">
                <a:solidFill>
                  <a:srgbClr val="002060"/>
                </a:solidFill>
                <a:latin typeface="Arial Rounded MT Bold" pitchFamily="34" charset="0"/>
              </a:rPr>
              <a:t>		(SCA),</a:t>
            </a:r>
            <a:r>
              <a:rPr lang="en-US" sz="2000" b="0" baseline="0" dirty="0">
                <a:solidFill>
                  <a:srgbClr val="002060"/>
                </a:solidFill>
                <a:latin typeface="Arial Rounded MT Bold" pitchFamily="34" charset="0"/>
              </a:rPr>
              <a:t> LPU</a:t>
            </a:r>
            <a:endParaRPr lang="en-US" sz="2000" b="0" dirty="0">
              <a:solidFill>
                <a:srgbClr val="002060"/>
              </a:solidFill>
              <a:latin typeface="Arial Rounded MT Bold" pitchFamily="34" charset="0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44" y="0"/>
            <a:ext cx="9124950" cy="942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44" y="0"/>
            <a:ext cx="9124950" cy="942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44" y="0"/>
            <a:ext cx="9124950" cy="942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635818"/>
            <a:ext cx="1808162" cy="3297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1953250" y="5958408"/>
            <a:ext cx="7155254" cy="8995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endParaRPr lang="en-IN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755576" y="4077072"/>
            <a:ext cx="7056784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4114800"/>
            <a:ext cx="7155254" cy="1600200"/>
          </a:xfrm>
        </p:spPr>
        <p:txBody>
          <a:bodyPr anchor="t">
            <a:noAutofit/>
          </a:bodyPr>
          <a:lstStyle>
            <a:lvl1pPr algn="r">
              <a:defRPr>
                <a:solidFill>
                  <a:srgbClr val="C00000"/>
                </a:solidFill>
              </a:defRPr>
            </a:lvl1pPr>
          </a:lstStyle>
          <a:p>
            <a:pPr algn="r"/>
            <a:r>
              <a:rPr lang="en-US" sz="3600" dirty="0">
                <a:solidFill>
                  <a:srgbClr val="C00000"/>
                </a:solidFill>
              </a:rPr>
              <a:t>Next Class:</a:t>
            </a:r>
            <a:endParaRPr lang="en-IN" sz="1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44" y="0"/>
            <a:ext cx="9124950" cy="942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44" y="0"/>
            <a:ext cx="9124950" cy="942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44" y="0"/>
            <a:ext cx="9124950" cy="942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0" y="685800"/>
            <a:ext cx="6400800" cy="5486400"/>
          </a:xfrm>
          <a:solidFill>
            <a:srgbClr val="FFE593"/>
          </a:solidFill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defRPr>
            </a:lvl1pPr>
            <a:lvl2pPr marL="0" indent="0">
              <a:spcBef>
                <a:spcPts val="0"/>
              </a:spcBef>
              <a:buNone/>
              <a:defRPr sz="18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defRPr>
            </a:lvl2pPr>
            <a:lvl3pPr marL="0" indent="0">
              <a:spcBef>
                <a:spcPts val="0"/>
              </a:spcBef>
              <a:buNone/>
              <a:defRPr sz="18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defRPr>
            </a:lvl3pPr>
            <a:lvl4pPr marL="0" indent="0">
              <a:spcBef>
                <a:spcPts val="0"/>
              </a:spcBef>
              <a:buNone/>
              <a:defRPr sz="18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defRPr>
            </a:lvl4pPr>
            <a:lvl5pPr marL="0" indent="0">
              <a:spcBef>
                <a:spcPts val="0"/>
              </a:spcBef>
              <a:buNone/>
              <a:defRPr sz="18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553200" y="685800"/>
            <a:ext cx="2590800" cy="54864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spcBef>
                <a:spcPts val="0"/>
              </a:spcBef>
              <a:buNone/>
              <a:defRPr sz="2800">
                <a:solidFill>
                  <a:schemeClr val="accent1"/>
                </a:solidFill>
              </a:defRPr>
            </a:lvl2pPr>
            <a:lvl3pPr marL="0" indent="0">
              <a:spcBef>
                <a:spcPts val="0"/>
              </a:spcBef>
              <a:buNone/>
              <a:defRPr sz="2800">
                <a:solidFill>
                  <a:schemeClr val="accent1"/>
                </a:solidFill>
              </a:defRPr>
            </a:lvl3pPr>
            <a:lvl4pPr marL="0" indent="0">
              <a:spcBef>
                <a:spcPts val="0"/>
              </a:spcBef>
              <a:buNone/>
              <a:defRPr sz="2800">
                <a:solidFill>
                  <a:schemeClr val="accent1"/>
                </a:solidFill>
              </a:defRPr>
            </a:lvl4pPr>
            <a:lvl5pPr marL="0" indent="0">
              <a:spcBef>
                <a:spcPts val="0"/>
              </a:spcBef>
              <a:buNone/>
              <a:defRPr sz="28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19" y="0"/>
            <a:ext cx="9124950" cy="942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19" y="0"/>
            <a:ext cx="9124950" cy="942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5"/>
          <p:cNvSpPr txBox="1">
            <a:spLocks/>
          </p:cNvSpPr>
          <p:nvPr/>
        </p:nvSpPr>
        <p:spPr>
          <a:xfrm>
            <a:off x="0" y="6553200"/>
            <a:ext cx="4572000" cy="38100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solidFill>
                  <a:schemeClr val="bg1">
                    <a:lumMod val="50000"/>
                  </a:schemeClr>
                </a:solidFill>
                <a:latin typeface="Arial Black" pitchFamily="34" charset="0"/>
              </a:defRPr>
            </a:lvl1pPr>
            <a:lvl2pPr>
              <a:defRPr sz="1200">
                <a:solidFill>
                  <a:schemeClr val="bg1">
                    <a:lumMod val="50000"/>
                  </a:schemeClr>
                </a:solidFill>
                <a:latin typeface="Arial Black" pitchFamily="34" charset="0"/>
              </a:defRPr>
            </a:lvl2pPr>
            <a:lvl3pPr>
              <a:defRPr sz="1200">
                <a:solidFill>
                  <a:schemeClr val="bg1">
                    <a:lumMod val="50000"/>
                  </a:schemeClr>
                </a:solidFill>
                <a:latin typeface="Arial Black" pitchFamily="34" charset="0"/>
              </a:defRPr>
            </a:lvl3pPr>
            <a:lvl4pPr>
              <a:defRPr sz="1200">
                <a:solidFill>
                  <a:schemeClr val="bg1">
                    <a:lumMod val="50000"/>
                  </a:schemeClr>
                </a:solidFill>
                <a:latin typeface="Arial Black" pitchFamily="34" charset="0"/>
              </a:defRPr>
            </a:lvl4pPr>
            <a:lvl5pPr>
              <a:defRPr sz="1200">
                <a:solidFill>
                  <a:schemeClr val="bg1">
                    <a:lumMod val="50000"/>
                  </a:schemeClr>
                </a:solidFill>
                <a:latin typeface="Arial Black" pitchFamily="34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Arial Black" pitchFamily="34" charset="0"/>
                <a:ea typeface="+mn-ea"/>
                <a:cs typeface="+mn-cs"/>
              </a:rPr>
              <a:t>OBJECT ORIENTED PROGRAMMING USING C++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3" r:id="rId1"/>
    <p:sldLayoutId id="2147483784" r:id="rId2"/>
    <p:sldLayoutId id="2147483785" r:id="rId3"/>
    <p:sldLayoutId id="2147483786" r:id="rId4"/>
    <p:sldLayoutId id="2147483787" r:id="rId5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806575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en-US" dirty="0"/>
              <a:t>CAP444</a:t>
            </a:r>
            <a:br>
              <a:rPr lang="en-US" dirty="0"/>
            </a:br>
            <a:r>
              <a:rPr lang="en-US" dirty="0"/>
              <a:t>OBJECT ORIENTED PROGRAMMING USING C++</a:t>
            </a:r>
            <a:br>
              <a:rPr lang="en-US" dirty="0"/>
            </a:br>
            <a:endParaRPr lang="en-US" dirty="0"/>
          </a:p>
        </p:txBody>
      </p:sp>
      <p:pic>
        <p:nvPicPr>
          <p:cNvPr id="20482" name="Picture 2" descr="C++ APK 1.10.1 - download free apk from APKSum">
            <a:extLst>
              <a:ext uri="{FF2B5EF4-FFF2-40B4-BE49-F238E27FC236}">
                <a16:creationId xmlns:a16="http://schemas.microsoft.com/office/drawing/2014/main" id="{B5E672F1-6BC3-4B9B-87BB-D607A2AA36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0900" y="4495800"/>
            <a:ext cx="2247900" cy="224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45898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397CCC1-430A-49E1-9FA9-19F80F7F62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5400" y="1402159"/>
            <a:ext cx="6847434" cy="4053681"/>
          </a:xfrm>
        </p:spPr>
      </p:pic>
    </p:spTree>
    <p:extLst>
      <p:ext uri="{BB962C8B-B14F-4D97-AF65-F5344CB8AC3E}">
        <p14:creationId xmlns:p14="http://schemas.microsoft.com/office/powerpoint/2010/main" val="17990442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2719092-A8C0-4563-A059-0B24BE2793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200" dirty="0"/>
              <a:t>Select correct option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EC5799-196B-446F-A9E9-6559E97353D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000" dirty="0"/>
              <a:t>class Employee </a:t>
            </a:r>
          </a:p>
          <a:p>
            <a:pPr marL="0" indent="0">
              <a:buNone/>
            </a:pPr>
            <a:r>
              <a:rPr lang="en-US" sz="2000" dirty="0"/>
              <a:t>{ </a:t>
            </a:r>
          </a:p>
          <a:p>
            <a:pPr marL="0" indent="0">
              <a:buNone/>
            </a:pPr>
            <a:r>
              <a:rPr lang="en-US" sz="2000" dirty="0"/>
              <a:t>	int </a:t>
            </a:r>
            <a:r>
              <a:rPr lang="en-US" sz="2000" dirty="0" err="1"/>
              <a:t>employeeId</a:t>
            </a:r>
            <a:r>
              <a:rPr lang="en-US" sz="2000" dirty="0"/>
              <a:t>;</a:t>
            </a:r>
          </a:p>
          <a:p>
            <a:pPr marL="0" indent="0">
              <a:buNone/>
            </a:pPr>
            <a:r>
              <a:rPr lang="en-US" sz="2000" dirty="0"/>
              <a:t>	char </a:t>
            </a:r>
            <a:r>
              <a:rPr lang="en-US" sz="2000" dirty="0" err="1"/>
              <a:t>employeeName</a:t>
            </a:r>
            <a:r>
              <a:rPr lang="en-US" sz="2000" dirty="0"/>
              <a:t>[20];</a:t>
            </a:r>
          </a:p>
          <a:p>
            <a:pPr marL="0" indent="0">
              <a:buNone/>
            </a:pPr>
            <a:r>
              <a:rPr lang="en-US" sz="2000" dirty="0"/>
              <a:t>	public: </a:t>
            </a:r>
          </a:p>
          <a:p>
            <a:pPr marL="0" indent="0">
              <a:buNone/>
            </a:pPr>
            <a:r>
              <a:rPr lang="en-US" sz="2000" dirty="0"/>
              <a:t>	void </a:t>
            </a:r>
            <a:r>
              <a:rPr lang="en-US" sz="2000" dirty="0" err="1"/>
              <a:t>getDetails</a:t>
            </a:r>
            <a:r>
              <a:rPr lang="en-US" sz="2000" dirty="0"/>
              <a:t>(){} </a:t>
            </a:r>
          </a:p>
          <a:p>
            <a:pPr marL="0" indent="0">
              <a:buNone/>
            </a:pPr>
            <a:r>
              <a:rPr lang="en-US" sz="2000" dirty="0"/>
              <a:t>	void </a:t>
            </a:r>
            <a:r>
              <a:rPr lang="en-US" sz="2000" dirty="0" err="1"/>
              <a:t>setDetails</a:t>
            </a:r>
            <a:r>
              <a:rPr lang="en-US" sz="2000" dirty="0"/>
              <a:t>(){}</a:t>
            </a:r>
          </a:p>
          <a:p>
            <a:pPr marL="0" indent="0">
              <a:buNone/>
            </a:pPr>
            <a:r>
              <a:rPr lang="en-US" sz="2000" dirty="0"/>
              <a:t>}; </a:t>
            </a:r>
          </a:p>
          <a:p>
            <a:pPr marL="0" indent="0">
              <a:buNone/>
            </a:pPr>
            <a:r>
              <a:rPr lang="en-US" sz="2000" dirty="0"/>
              <a:t>int main() </a:t>
            </a:r>
          </a:p>
          <a:p>
            <a:pPr marL="0" indent="0">
              <a:buNone/>
            </a:pPr>
            <a:r>
              <a:rPr lang="en-US" sz="2000" dirty="0"/>
              <a:t>{ </a:t>
            </a:r>
          </a:p>
          <a:p>
            <a:pPr marL="0" indent="0">
              <a:buNone/>
            </a:pPr>
            <a:r>
              <a:rPr lang="en-US" sz="2000" dirty="0"/>
              <a:t>Employee e1; </a:t>
            </a:r>
          </a:p>
          <a:p>
            <a:pPr marL="0" indent="0">
              <a:buNone/>
            </a:pPr>
            <a:r>
              <a:rPr lang="en-US" sz="2000" dirty="0"/>
              <a:t>e1. </a:t>
            </a:r>
            <a:r>
              <a:rPr lang="en-US" sz="2000" dirty="0" err="1"/>
              <a:t>employeeId</a:t>
            </a:r>
            <a:r>
              <a:rPr lang="en-US" sz="2000" dirty="0"/>
              <a:t>=1234;</a:t>
            </a:r>
          </a:p>
          <a:p>
            <a:pPr marL="0" indent="0">
              <a:buNone/>
            </a:pPr>
            <a:r>
              <a:rPr lang="en-US" sz="2000" dirty="0" err="1"/>
              <a:t>cout</a:t>
            </a:r>
            <a:r>
              <a:rPr lang="en-US" sz="2000" dirty="0"/>
              <a:t>&lt;&lt; e1. </a:t>
            </a:r>
            <a:r>
              <a:rPr lang="en-US" sz="2000" dirty="0" err="1"/>
              <a:t>employeeId</a:t>
            </a:r>
            <a:r>
              <a:rPr lang="en-US" sz="2000" dirty="0"/>
              <a:t>;</a:t>
            </a:r>
          </a:p>
          <a:p>
            <a:pPr marL="0" indent="0">
              <a:buNone/>
            </a:pPr>
            <a:r>
              <a:rPr lang="en-US" sz="2000" dirty="0"/>
              <a:t>return 0;</a:t>
            </a:r>
          </a:p>
          <a:p>
            <a:pPr marL="0" indent="0">
              <a:buNone/>
            </a:pPr>
            <a:r>
              <a:rPr lang="en-US" sz="2000" dirty="0"/>
              <a:t>} </a:t>
            </a:r>
          </a:p>
          <a:p>
            <a:pPr marL="0" indent="0">
              <a:buNone/>
            </a:pPr>
            <a:endParaRPr lang="en-US" sz="160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05A371F-E28C-4A9A-8C32-AE8037E8196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pPr marL="514350" indent="-514350">
              <a:buAutoNum type="alphaUcPeriod"/>
            </a:pPr>
            <a:r>
              <a:rPr lang="en-US" dirty="0"/>
              <a:t>1234</a:t>
            </a:r>
          </a:p>
          <a:p>
            <a:pPr marL="514350" indent="-514350">
              <a:buAutoNum type="alphaUcPeriod"/>
            </a:pPr>
            <a:r>
              <a:rPr lang="en-US" dirty="0"/>
              <a:t>0</a:t>
            </a:r>
          </a:p>
          <a:p>
            <a:pPr marL="514350" indent="-514350">
              <a:buAutoNum type="alphaUcPeriod"/>
            </a:pPr>
            <a:r>
              <a:rPr lang="en-US" dirty="0"/>
              <a:t>Compilation error</a:t>
            </a:r>
          </a:p>
          <a:p>
            <a:pPr marL="514350" indent="-514350">
              <a:buAutoNum type="alphaUcPeriod"/>
            </a:pPr>
            <a:r>
              <a:rPr lang="en-US" dirty="0"/>
              <a:t>Run time error</a:t>
            </a:r>
          </a:p>
        </p:txBody>
      </p:sp>
    </p:spTree>
    <p:extLst>
      <p:ext uri="{BB962C8B-B14F-4D97-AF65-F5344CB8AC3E}">
        <p14:creationId xmlns:p14="http://schemas.microsoft.com/office/powerpoint/2010/main" val="6975385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D2B0E5C-9F01-46B6-A617-9AE7D1DACA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br>
              <a:rPr lang="en-US" sz="3200" dirty="0"/>
            </a:br>
            <a:br>
              <a:rPr lang="en-US" sz="3200" dirty="0"/>
            </a:br>
            <a:r>
              <a:rPr lang="en-US" sz="3200" dirty="0"/>
              <a:t>How to achieve encapsulation features in C++?</a:t>
            </a:r>
            <a:br>
              <a:rPr lang="en-US" sz="3200" dirty="0"/>
            </a:br>
            <a:endParaRPr lang="en-US" sz="32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298CB08-D3B9-4DEE-A1FB-43CB9FF2F9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600200"/>
            <a:ext cx="8147755" cy="4583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248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8F701-9680-448D-A121-725AF46441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505936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How to achieve encapsulation features in C++?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Define private data members in a class and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Define public set and get accessors functions  which can be used to access these private data members.</a:t>
            </a:r>
          </a:p>
          <a:p>
            <a:pPr marL="0" indent="0">
              <a:buNone/>
            </a:pPr>
            <a:r>
              <a:rPr lang="en-US" b="0" i="0" dirty="0">
                <a:solidFill>
                  <a:srgbClr val="FF0000"/>
                </a:solidFill>
                <a:effectLst/>
                <a:latin typeface="Segoe UI" panose="020B0502040204020203" pitchFamily="34" charset="0"/>
              </a:rPr>
              <a:t>Why Encapsulation?</a:t>
            </a:r>
          </a:p>
          <a:p>
            <a:pPr marL="0" indent="0">
              <a:buNone/>
            </a:pPr>
            <a:r>
              <a:rPr lang="en-US" dirty="0"/>
              <a:t>Increased security of data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67503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0F6DE1-DE03-4BA5-9F96-1DCA1DF03B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Constructor and destructor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0838E9-926A-410A-8524-2BD0150E32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498475"/>
            <a:ext cx="4301065" cy="24193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114D9ED-5A28-400A-BB4E-DCDA5AA605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4374" y="2498475"/>
            <a:ext cx="3702241" cy="2528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0400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8F56D6-9603-4301-BC18-1F1B6AD40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latin typeface="Verdana" panose="020B0604030504040204" pitchFamily="34" charset="0"/>
              </a:rPr>
              <a:t>C</a:t>
            </a:r>
            <a:r>
              <a:rPr lang="en-US" sz="2800" b="0" i="0" u="none" strike="noStrike" baseline="0" dirty="0">
                <a:latin typeface="Verdana" panose="020B0604030504040204" pitchFamily="34" charset="0"/>
              </a:rPr>
              <a:t>onstructors: types of constructors</a:t>
            </a:r>
            <a:endParaRPr lang="en-US" sz="6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6F33CE-FBEA-41E9-B3E7-96810C34D6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special method which is used to initialize the object</a:t>
            </a:r>
          </a:p>
          <a:p>
            <a:r>
              <a:rPr lang="en-US" dirty="0"/>
              <a:t>It is automatically called when an object of a class is created.</a:t>
            </a:r>
          </a:p>
          <a:p>
            <a:r>
              <a:rPr lang="en-US" dirty="0"/>
              <a:t>it has the same name as the class name.</a:t>
            </a:r>
          </a:p>
          <a:p>
            <a:r>
              <a:rPr lang="en-US" dirty="0"/>
              <a:t>it is always public</a:t>
            </a:r>
          </a:p>
          <a:p>
            <a:r>
              <a:rPr lang="en-US" dirty="0"/>
              <a:t>it does not have any return type</a:t>
            </a:r>
          </a:p>
        </p:txBody>
      </p:sp>
    </p:spTree>
    <p:extLst>
      <p:ext uri="{BB962C8B-B14F-4D97-AF65-F5344CB8AC3E}">
        <p14:creationId xmlns:p14="http://schemas.microsoft.com/office/powerpoint/2010/main" val="32752627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BC950B-70B8-4328-9754-DD8410000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constructor: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894171-68BA-4030-9FA1-9D29267459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Default constructor</a:t>
            </a:r>
          </a:p>
          <a:p>
            <a:r>
              <a:rPr lang="en-US" dirty="0"/>
              <a:t>Parameterized constructor</a:t>
            </a:r>
          </a:p>
          <a:p>
            <a:r>
              <a:rPr lang="en-US" dirty="0"/>
              <a:t>Copy constructor</a:t>
            </a:r>
          </a:p>
        </p:txBody>
      </p:sp>
    </p:spTree>
    <p:extLst>
      <p:ext uri="{BB962C8B-B14F-4D97-AF65-F5344CB8AC3E}">
        <p14:creationId xmlns:p14="http://schemas.microsoft.com/office/powerpoint/2010/main" val="23044486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DD678E4-7937-4568-A3D4-F41CD93FC78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50" y="914400"/>
            <a:ext cx="8343900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7969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87E86D2-9158-4BA3-B3E9-27D3EA7310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143000"/>
            <a:ext cx="8216698" cy="5185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9156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18FE02-3F7F-454D-8B3C-8FD23DD432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/>
            </a:br>
            <a:r>
              <a:rPr lang="en-US" dirty="0"/>
              <a:t>Default constructor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465524-4612-4793-980E-88EA9DB29C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90696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tx2"/>
                </a:solidFill>
              </a:rPr>
              <a:t>A constructor which has no argument is known as default constructor. It is invoked at the time of creating object.</a:t>
            </a:r>
          </a:p>
          <a:p>
            <a:pPr marL="0" indent="0">
              <a:buNone/>
            </a:pPr>
            <a:r>
              <a:rPr lang="en-US" dirty="0">
                <a:solidFill>
                  <a:schemeClr val="tx2"/>
                </a:solidFill>
              </a:rPr>
              <a:t>class Employee  </a:t>
            </a:r>
          </a:p>
          <a:p>
            <a:pPr marL="0" indent="0">
              <a:buNone/>
            </a:pPr>
            <a:r>
              <a:rPr lang="en-US" dirty="0">
                <a:solidFill>
                  <a:schemeClr val="tx2"/>
                </a:solidFill>
              </a:rPr>
              <a:t> {  </a:t>
            </a:r>
          </a:p>
          <a:p>
            <a:pPr marL="0" indent="0">
              <a:buNone/>
            </a:pPr>
            <a:r>
              <a:rPr lang="en-US" dirty="0">
                <a:solidFill>
                  <a:schemeClr val="tx2"/>
                </a:solidFill>
              </a:rPr>
              <a:t>   public:  </a:t>
            </a:r>
          </a:p>
          <a:p>
            <a:pPr marL="0" indent="0">
              <a:buNone/>
            </a:pPr>
            <a:r>
              <a:rPr lang="en-US" dirty="0">
                <a:solidFill>
                  <a:schemeClr val="tx2"/>
                </a:solidFill>
              </a:rPr>
              <a:t>        Employee()    </a:t>
            </a:r>
          </a:p>
          <a:p>
            <a:pPr marL="0" indent="0">
              <a:buNone/>
            </a:pPr>
            <a:r>
              <a:rPr lang="en-US" dirty="0">
                <a:solidFill>
                  <a:schemeClr val="tx2"/>
                </a:solidFill>
              </a:rPr>
              <a:t>        {    </a:t>
            </a:r>
          </a:p>
          <a:p>
            <a:pPr marL="0" indent="0">
              <a:buNone/>
            </a:pPr>
            <a:r>
              <a:rPr lang="en-US" dirty="0">
                <a:solidFill>
                  <a:schemeClr val="tx2"/>
                </a:solidFill>
              </a:rPr>
              <a:t>            </a:t>
            </a:r>
            <a:r>
              <a:rPr lang="en-US" dirty="0" err="1">
                <a:solidFill>
                  <a:schemeClr val="tx2"/>
                </a:solidFill>
              </a:rPr>
              <a:t>cout</a:t>
            </a:r>
            <a:r>
              <a:rPr lang="en-US" dirty="0">
                <a:solidFill>
                  <a:schemeClr val="tx2"/>
                </a:solidFill>
              </a:rPr>
              <a:t>&lt;&lt;"Default Constructor"&lt;&lt;</a:t>
            </a:r>
            <a:r>
              <a:rPr lang="en-US" dirty="0" err="1">
                <a:solidFill>
                  <a:schemeClr val="tx2"/>
                </a:solidFill>
              </a:rPr>
              <a:t>endl</a:t>
            </a:r>
            <a:r>
              <a:rPr lang="en-US" dirty="0">
                <a:solidFill>
                  <a:schemeClr val="tx2"/>
                </a:solidFill>
              </a:rPr>
              <a:t>;    </a:t>
            </a:r>
          </a:p>
          <a:p>
            <a:pPr marL="0" indent="0">
              <a:buNone/>
            </a:pPr>
            <a:r>
              <a:rPr lang="en-US" dirty="0">
                <a:solidFill>
                  <a:schemeClr val="tx2"/>
                </a:solidFill>
              </a:rPr>
              <a:t>        }    </a:t>
            </a:r>
          </a:p>
          <a:p>
            <a:pPr marL="0" indent="0">
              <a:buNone/>
            </a:pPr>
            <a:r>
              <a:rPr lang="en-US" dirty="0">
                <a:solidFill>
                  <a:schemeClr val="tx2"/>
                </a:solidFill>
              </a:rPr>
              <a:t>}; </a:t>
            </a:r>
          </a:p>
          <a:p>
            <a:pPr marL="0" indent="0">
              <a:buNone/>
            </a:pP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21704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54218D-DEC0-4342-8AF3-5BF06BCBF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Topics Covered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311157-ABFF-413E-B31E-1C3DFE889E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b="1" dirty="0"/>
              <a:t>Principles of OOP 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classes and objects,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access specifiers,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constructors: types of constructors,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multiple constructor in a class,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destructors,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functions overloading,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friend function,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inheritance: types of inheritance</a:t>
            </a:r>
          </a:p>
        </p:txBody>
      </p:sp>
    </p:spTree>
    <p:extLst>
      <p:ext uri="{BB962C8B-B14F-4D97-AF65-F5344CB8AC3E}">
        <p14:creationId xmlns:p14="http://schemas.microsoft.com/office/powerpoint/2010/main" val="25790738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96FB48-BDD1-42C7-84D6-9812D03F6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/>
            </a:br>
            <a:r>
              <a:rPr lang="en-US" dirty="0"/>
              <a:t>Parameterized constructor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9DCE50-C592-4E78-8902-88FAD53AC2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708525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tx2"/>
                </a:solidFill>
              </a:rPr>
              <a:t>A constructor which has parameters is called parameterized constructor.</a:t>
            </a:r>
          </a:p>
          <a:p>
            <a:pPr marL="0" indent="0">
              <a:buNone/>
            </a:pPr>
            <a:r>
              <a:rPr lang="en-US" dirty="0">
                <a:solidFill>
                  <a:schemeClr val="tx2"/>
                </a:solidFill>
              </a:rPr>
              <a:t>class Employee  </a:t>
            </a:r>
          </a:p>
          <a:p>
            <a:pPr marL="0" indent="0">
              <a:buNone/>
            </a:pPr>
            <a:r>
              <a:rPr lang="en-US" dirty="0">
                <a:solidFill>
                  <a:schemeClr val="tx2"/>
                </a:solidFill>
              </a:rPr>
              <a:t> {  </a:t>
            </a:r>
          </a:p>
          <a:p>
            <a:pPr marL="0" indent="0">
              <a:buNone/>
            </a:pPr>
            <a:r>
              <a:rPr lang="en-US" dirty="0">
                <a:solidFill>
                  <a:schemeClr val="tx2"/>
                </a:solidFill>
              </a:rPr>
              <a:t>    int </a:t>
            </a:r>
            <a:r>
              <a:rPr lang="en-US" dirty="0" err="1">
                <a:solidFill>
                  <a:schemeClr val="tx2"/>
                </a:solidFill>
              </a:rPr>
              <a:t>empId</a:t>
            </a:r>
            <a:r>
              <a:rPr lang="en-US" dirty="0">
                <a:solidFill>
                  <a:schemeClr val="tx2"/>
                </a:solidFill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chemeClr val="tx2"/>
                </a:solidFill>
              </a:rPr>
              <a:t>    string </a:t>
            </a:r>
            <a:r>
              <a:rPr lang="en-US" dirty="0" err="1">
                <a:solidFill>
                  <a:schemeClr val="tx2"/>
                </a:solidFill>
              </a:rPr>
              <a:t>empName</a:t>
            </a:r>
            <a:r>
              <a:rPr lang="en-US" dirty="0">
                <a:solidFill>
                  <a:schemeClr val="tx2"/>
                </a:solidFill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chemeClr val="tx2"/>
                </a:solidFill>
              </a:rPr>
              <a:t>   public:  </a:t>
            </a:r>
          </a:p>
          <a:p>
            <a:pPr marL="0" indent="0">
              <a:buNone/>
            </a:pPr>
            <a:r>
              <a:rPr lang="en-US" dirty="0">
                <a:solidFill>
                  <a:schemeClr val="tx2"/>
                </a:solidFill>
              </a:rPr>
              <a:t>        Employee(int id, string name)    </a:t>
            </a:r>
          </a:p>
          <a:p>
            <a:pPr marL="0" indent="0">
              <a:buNone/>
            </a:pPr>
            <a:r>
              <a:rPr lang="en-US" dirty="0">
                <a:solidFill>
                  <a:schemeClr val="tx2"/>
                </a:solidFill>
              </a:rPr>
              <a:t>        {    </a:t>
            </a:r>
          </a:p>
          <a:p>
            <a:pPr marL="0" indent="0">
              <a:buNone/>
            </a:pPr>
            <a:r>
              <a:rPr lang="en-US" dirty="0">
                <a:solidFill>
                  <a:schemeClr val="tx2"/>
                </a:solidFill>
              </a:rPr>
              <a:t>            </a:t>
            </a:r>
            <a:r>
              <a:rPr lang="en-US" dirty="0" err="1">
                <a:solidFill>
                  <a:schemeClr val="tx2"/>
                </a:solidFill>
              </a:rPr>
              <a:t>empId</a:t>
            </a:r>
            <a:r>
              <a:rPr lang="en-US" dirty="0">
                <a:solidFill>
                  <a:schemeClr val="tx2"/>
                </a:solidFill>
              </a:rPr>
              <a:t>=id;</a:t>
            </a:r>
          </a:p>
          <a:p>
            <a:pPr marL="0" indent="0">
              <a:buNone/>
            </a:pPr>
            <a:r>
              <a:rPr lang="en-US" dirty="0">
                <a:solidFill>
                  <a:schemeClr val="tx2"/>
                </a:solidFill>
              </a:rPr>
              <a:t>            </a:t>
            </a:r>
            <a:r>
              <a:rPr lang="en-US" dirty="0" err="1">
                <a:solidFill>
                  <a:schemeClr val="tx2"/>
                </a:solidFill>
              </a:rPr>
              <a:t>empName</a:t>
            </a:r>
            <a:r>
              <a:rPr lang="en-US" dirty="0">
                <a:solidFill>
                  <a:schemeClr val="tx2"/>
                </a:solidFill>
              </a:rPr>
              <a:t>=name;</a:t>
            </a:r>
          </a:p>
          <a:p>
            <a:pPr marL="0" indent="0">
              <a:buNone/>
            </a:pPr>
            <a:r>
              <a:rPr lang="en-US" dirty="0">
                <a:solidFill>
                  <a:schemeClr val="tx2"/>
                </a:solidFill>
              </a:rPr>
              <a:t>        }    </a:t>
            </a:r>
          </a:p>
          <a:p>
            <a:pPr marL="0" indent="0">
              <a:buNone/>
            </a:pPr>
            <a:r>
              <a:rPr lang="en-US" dirty="0">
                <a:solidFill>
                  <a:schemeClr val="tx2"/>
                </a:solidFill>
              </a:rPr>
              <a:t>}; </a:t>
            </a:r>
          </a:p>
          <a:p>
            <a:pPr marL="0" indent="0">
              <a:buNone/>
            </a:pPr>
            <a:endParaRPr lang="en-US" dirty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23413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2A454F-9A6A-4BD0-9E2D-5311DF6F76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400" cy="1143000"/>
          </a:xfrm>
        </p:spPr>
        <p:txBody>
          <a:bodyPr>
            <a:normAutofit/>
          </a:bodyPr>
          <a:lstStyle/>
          <a:p>
            <a:pPr algn="l"/>
            <a:r>
              <a:rPr lang="en-US" sz="4000" b="0" i="0" dirty="0">
                <a:solidFill>
                  <a:srgbClr val="333333"/>
                </a:solidFill>
                <a:effectLst/>
                <a:latin typeface="noto sans"/>
              </a:rPr>
              <a:t>Copy Constructor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692C2B-8388-41FC-91EE-8FACC9EBA0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830763"/>
          </a:xfrm>
        </p:spPr>
        <p:txBody>
          <a:bodyPr>
            <a:normAutofit lnSpcReduction="10000"/>
          </a:bodyPr>
          <a:lstStyle/>
          <a:p>
            <a:pPr marL="0" indent="0" algn="just">
              <a:buNone/>
            </a:pPr>
            <a:r>
              <a:rPr lang="en-US" b="0" i="0" dirty="0">
                <a:solidFill>
                  <a:schemeClr val="tx2"/>
                </a:solidFill>
                <a:effectLst/>
                <a:latin typeface="noto sans"/>
              </a:rPr>
              <a:t>Copy Constructor is a type of constructor which is used to create a copy of an existing object of a class. </a:t>
            </a:r>
          </a:p>
          <a:p>
            <a:pPr marL="0" indent="0" algn="just">
              <a:buNone/>
            </a:pPr>
            <a:r>
              <a:rPr lang="en-US" dirty="0">
                <a:solidFill>
                  <a:schemeClr val="tx2"/>
                </a:solidFill>
                <a:latin typeface="noto sans"/>
              </a:rPr>
              <a:t>Syntax:</a:t>
            </a:r>
            <a:endParaRPr lang="en-US" b="0" i="0" dirty="0">
              <a:solidFill>
                <a:schemeClr val="tx2"/>
              </a:solidFill>
              <a:effectLst/>
              <a:latin typeface="noto sans"/>
            </a:endParaRPr>
          </a:p>
          <a:p>
            <a:pPr marL="0" indent="0" algn="just">
              <a:buNone/>
            </a:pPr>
            <a:r>
              <a:rPr lang="en-US" b="0" i="0" dirty="0">
                <a:solidFill>
                  <a:schemeClr val="tx2"/>
                </a:solidFill>
                <a:effectLst/>
                <a:latin typeface="noto sans"/>
              </a:rPr>
              <a:t>class-_name</a:t>
            </a:r>
            <a:r>
              <a:rPr lang="en-US" b="1" i="0" dirty="0">
                <a:solidFill>
                  <a:schemeClr val="tx2"/>
                </a:solidFill>
                <a:effectLst/>
                <a:latin typeface="noto sans"/>
              </a:rPr>
              <a:t>(</a:t>
            </a:r>
            <a:r>
              <a:rPr lang="en-US" b="0" i="0" dirty="0" err="1">
                <a:solidFill>
                  <a:schemeClr val="tx2"/>
                </a:solidFill>
                <a:effectLst/>
                <a:latin typeface="noto sans"/>
              </a:rPr>
              <a:t>class_name</a:t>
            </a:r>
            <a:r>
              <a:rPr lang="en-US" b="0" i="0" dirty="0">
                <a:solidFill>
                  <a:schemeClr val="tx2"/>
                </a:solidFill>
                <a:effectLst/>
                <a:latin typeface="noto sans"/>
              </a:rPr>
              <a:t> </a:t>
            </a:r>
            <a:r>
              <a:rPr lang="en-US" b="1" i="0" dirty="0">
                <a:solidFill>
                  <a:schemeClr val="tx2"/>
                </a:solidFill>
                <a:effectLst/>
                <a:latin typeface="noto sans"/>
              </a:rPr>
              <a:t>&amp; </a:t>
            </a:r>
            <a:r>
              <a:rPr lang="en-US" b="1" i="0" dirty="0" err="1">
                <a:solidFill>
                  <a:schemeClr val="tx2"/>
                </a:solidFill>
                <a:effectLst/>
                <a:latin typeface="noto sans"/>
              </a:rPr>
              <a:t>object_name</a:t>
            </a:r>
            <a:r>
              <a:rPr lang="en-US" b="1" i="0" dirty="0">
                <a:solidFill>
                  <a:schemeClr val="tx2"/>
                </a:solidFill>
                <a:effectLst/>
                <a:latin typeface="noto sans"/>
              </a:rPr>
              <a:t>)</a:t>
            </a:r>
          </a:p>
          <a:p>
            <a:pPr marL="0" indent="0" algn="just">
              <a:buNone/>
            </a:pPr>
            <a:r>
              <a:rPr lang="en-US" b="1" dirty="0">
                <a:solidFill>
                  <a:schemeClr val="tx2"/>
                </a:solidFill>
                <a:latin typeface="noto sans"/>
              </a:rPr>
              <a:t>{</a:t>
            </a:r>
          </a:p>
          <a:p>
            <a:pPr marL="0" indent="0" algn="just">
              <a:buNone/>
            </a:pPr>
            <a:r>
              <a:rPr lang="en-US" b="1" dirty="0">
                <a:solidFill>
                  <a:schemeClr val="tx2"/>
                </a:solidFill>
                <a:latin typeface="noto sans"/>
              </a:rPr>
              <a:t>}</a:t>
            </a:r>
          </a:p>
          <a:p>
            <a:pPr marL="0" indent="0" algn="just">
              <a:buNone/>
            </a:pPr>
            <a:r>
              <a:rPr lang="en-US" b="1" dirty="0">
                <a:solidFill>
                  <a:schemeClr val="tx2"/>
                </a:solidFill>
                <a:latin typeface="noto sans"/>
              </a:rPr>
              <a:t>To  call this: </a:t>
            </a:r>
            <a:r>
              <a:rPr lang="en-US" dirty="0" err="1">
                <a:solidFill>
                  <a:schemeClr val="tx2"/>
                </a:solidFill>
                <a:latin typeface="noto sans"/>
              </a:rPr>
              <a:t>class_name</a:t>
            </a:r>
            <a:r>
              <a:rPr lang="en-US" dirty="0">
                <a:solidFill>
                  <a:schemeClr val="tx2"/>
                </a:solidFill>
                <a:latin typeface="noto sans"/>
              </a:rPr>
              <a:t> obj1(arguments);     </a:t>
            </a:r>
          </a:p>
          <a:p>
            <a:pPr marL="0" indent="0" algn="just">
              <a:buNone/>
            </a:pPr>
            <a:r>
              <a:rPr lang="en-US" dirty="0">
                <a:solidFill>
                  <a:schemeClr val="tx2"/>
                </a:solidFill>
                <a:latin typeface="noto sans"/>
              </a:rPr>
              <a:t>                      </a:t>
            </a:r>
            <a:r>
              <a:rPr lang="en-US" dirty="0" err="1">
                <a:solidFill>
                  <a:schemeClr val="tx2"/>
                </a:solidFill>
                <a:latin typeface="noto sans"/>
              </a:rPr>
              <a:t>class_name</a:t>
            </a:r>
            <a:r>
              <a:rPr lang="en-US" dirty="0">
                <a:solidFill>
                  <a:schemeClr val="tx2"/>
                </a:solidFill>
                <a:latin typeface="noto sans"/>
              </a:rPr>
              <a:t> obj2 = obj1; 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54127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0F0BBB-8D1F-46FA-A63F-48A0206C3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/>
          <a:lstStyle/>
          <a:p>
            <a:r>
              <a:rPr lang="en-US" b="0" i="0" dirty="0">
                <a:effectLst/>
                <a:latin typeface="Roboto"/>
              </a:rPr>
              <a:t>Destructor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30F279-14E4-47CC-AC60-AFB99284A7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5059363"/>
          </a:xfrm>
        </p:spPr>
        <p:txBody>
          <a:bodyPr>
            <a:normAutofit fontScale="92500" lnSpcReduction="20000"/>
          </a:bodyPr>
          <a:lstStyle/>
          <a:p>
            <a:r>
              <a:rPr lang="en-US" b="0" i="0" dirty="0">
                <a:effectLst/>
                <a:latin typeface="Roboto"/>
              </a:rPr>
              <a:t>Destructor is a special member function which destructs or deletes an object.</a:t>
            </a:r>
          </a:p>
          <a:p>
            <a:r>
              <a:rPr lang="en-US" b="0" i="0" dirty="0">
                <a:effectLst/>
                <a:latin typeface="Roboto"/>
              </a:rPr>
              <a:t>A destructor is called automatically when object </a:t>
            </a:r>
            <a:r>
              <a:rPr lang="en-US" dirty="0">
                <a:latin typeface="Roboto"/>
              </a:rPr>
              <a:t>goes out of scope.</a:t>
            </a:r>
          </a:p>
          <a:p>
            <a:r>
              <a:rPr lang="en-US" b="0" i="0" dirty="0">
                <a:effectLst/>
                <a:latin typeface="Roboto"/>
              </a:rPr>
              <a:t>Destructors have same name as the class preceded by a tilde (~)</a:t>
            </a:r>
          </a:p>
          <a:p>
            <a:r>
              <a:rPr lang="en-US" b="0" i="0" dirty="0">
                <a:effectLst/>
                <a:latin typeface="Roboto"/>
              </a:rPr>
              <a:t>Destructor should not have any parameter</a:t>
            </a:r>
          </a:p>
          <a:p>
            <a:r>
              <a:rPr lang="en-US" dirty="0">
                <a:latin typeface="Roboto"/>
              </a:rPr>
              <a:t>T</a:t>
            </a:r>
            <a:r>
              <a:rPr lang="en-US" b="0" i="0" dirty="0">
                <a:effectLst/>
                <a:latin typeface="Roboto"/>
              </a:rPr>
              <a:t>here can only one destructor in a class</a:t>
            </a:r>
          </a:p>
          <a:p>
            <a:r>
              <a:rPr lang="en-US" b="0" i="0" dirty="0">
                <a:effectLst/>
                <a:latin typeface="Roboto"/>
              </a:rPr>
              <a:t>When a class contains a pointer to memory allocated in class, we should write a destructor to release memory</a:t>
            </a:r>
            <a:endParaRPr lang="en-US" dirty="0">
              <a:latin typeface="Roboto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89677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04153B-59C5-4044-8693-581547CF6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31836"/>
            <a:ext cx="8229600" cy="685801"/>
          </a:xfrm>
        </p:spPr>
        <p:txBody>
          <a:bodyPr>
            <a:noAutofit/>
          </a:bodyPr>
          <a:lstStyle/>
          <a:p>
            <a:r>
              <a:rPr lang="en-US" sz="2800" dirty="0"/>
              <a:t>Which option is correct for defining the destructor?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5189D0-9439-4D65-9214-73518E47D4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17637"/>
            <a:ext cx="4724400" cy="5059363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2800" dirty="0"/>
              <a:t>Option1:</a:t>
            </a:r>
          </a:p>
          <a:p>
            <a:pPr marL="0" indent="0">
              <a:buNone/>
            </a:pPr>
            <a:r>
              <a:rPr lang="en-US" sz="2800" dirty="0"/>
              <a:t>~mobile()</a:t>
            </a:r>
          </a:p>
          <a:p>
            <a:pPr marL="0" indent="0">
              <a:buNone/>
            </a:pPr>
            <a:r>
              <a:rPr lang="en-US" sz="2800" dirty="0"/>
              <a:t>        {</a:t>
            </a:r>
          </a:p>
          <a:p>
            <a:pPr marL="0" indent="0">
              <a:buNone/>
            </a:pPr>
            <a:r>
              <a:rPr lang="en-US" sz="2800" dirty="0"/>
              <a:t> </a:t>
            </a:r>
            <a:r>
              <a:rPr lang="en-US" sz="2800" dirty="0" err="1"/>
              <a:t>cout</a:t>
            </a:r>
            <a:r>
              <a:rPr lang="en-US" sz="2800" dirty="0"/>
              <a:t>&lt;&lt;"destructor called"&lt;&lt;</a:t>
            </a:r>
            <a:r>
              <a:rPr lang="en-US" sz="2800" dirty="0" err="1"/>
              <a:t>endl</a:t>
            </a:r>
            <a:r>
              <a:rPr lang="en-US" sz="2800" dirty="0"/>
              <a:t>;</a:t>
            </a:r>
          </a:p>
          <a:p>
            <a:pPr marL="0" indent="0">
              <a:buNone/>
            </a:pPr>
            <a:r>
              <a:rPr lang="en-US" sz="2800" dirty="0"/>
              <a:t>        }</a:t>
            </a:r>
          </a:p>
          <a:p>
            <a:pPr marL="0" indent="0">
              <a:buNone/>
            </a:pPr>
            <a:r>
              <a:rPr lang="en-US" sz="2800" dirty="0"/>
              <a:t>Option2:</a:t>
            </a:r>
          </a:p>
          <a:p>
            <a:pPr marL="0" indent="0">
              <a:buNone/>
            </a:pPr>
            <a:r>
              <a:rPr lang="en-US" sz="2800" dirty="0"/>
              <a:t>  ~mobile( string str)</a:t>
            </a:r>
          </a:p>
          <a:p>
            <a:pPr marL="0" indent="0">
              <a:buNone/>
            </a:pPr>
            <a:r>
              <a:rPr lang="en-US" sz="2800" dirty="0"/>
              <a:t>        {</a:t>
            </a:r>
          </a:p>
          <a:p>
            <a:pPr marL="0" indent="0">
              <a:buNone/>
            </a:pPr>
            <a:r>
              <a:rPr lang="en-US" sz="2800" dirty="0"/>
              <a:t> </a:t>
            </a:r>
            <a:r>
              <a:rPr lang="en-US" sz="2800" dirty="0" err="1"/>
              <a:t>cout</a:t>
            </a:r>
            <a:r>
              <a:rPr lang="en-US" sz="2800" dirty="0"/>
              <a:t>&lt;&lt;"destructor called"&lt;&lt;</a:t>
            </a:r>
            <a:r>
              <a:rPr lang="en-US" sz="2800" dirty="0" err="1"/>
              <a:t>endl</a:t>
            </a:r>
            <a:r>
              <a:rPr lang="en-US" sz="2800" dirty="0"/>
              <a:t>;</a:t>
            </a:r>
          </a:p>
          <a:p>
            <a:pPr marL="0" indent="0">
              <a:buNone/>
            </a:pPr>
            <a:r>
              <a:rPr lang="en-US" sz="2800" dirty="0"/>
              <a:t>        }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BB5F031-C228-4E0F-A0E6-30A4D67FD180}"/>
              </a:ext>
            </a:extLst>
          </p:cNvPr>
          <p:cNvSpPr txBox="1">
            <a:spLocks/>
          </p:cNvSpPr>
          <p:nvPr/>
        </p:nvSpPr>
        <p:spPr>
          <a:xfrm flipH="1">
            <a:off x="5334000" y="1752600"/>
            <a:ext cx="335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Arial" pitchFamily="34" charset="0"/>
              <a:buAutoNum type="alphaUcPeriod"/>
            </a:pPr>
            <a:r>
              <a:rPr lang="en-US" sz="2800" dirty="0"/>
              <a:t>Option1 is correct</a:t>
            </a:r>
          </a:p>
          <a:p>
            <a:pPr marL="514350" indent="-514350">
              <a:buFont typeface="Arial" pitchFamily="34" charset="0"/>
              <a:buAutoNum type="alphaUcPeriod"/>
            </a:pPr>
            <a:r>
              <a:rPr lang="en-US" sz="2800" dirty="0"/>
              <a:t>Option2 is correct</a:t>
            </a:r>
          </a:p>
          <a:p>
            <a:pPr marL="514350" indent="-514350">
              <a:buFont typeface="Arial" pitchFamily="34" charset="0"/>
              <a:buAutoNum type="alphaUcPeriod"/>
            </a:pPr>
            <a:r>
              <a:rPr lang="en-US" sz="2800" dirty="0"/>
              <a:t>Both option is correct </a:t>
            </a:r>
          </a:p>
          <a:p>
            <a:pPr marL="0" indent="0">
              <a:buFont typeface="Arial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07834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C23FC4-F521-4F7F-9105-15E1E4099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457200" indent="-457200" algn="l">
              <a:buFont typeface="Wingdings" panose="05000000000000000000" pitchFamily="2" charset="2"/>
              <a:buChar char="v"/>
            </a:pPr>
            <a:r>
              <a:rPr lang="en-US" sz="2800" b="0" i="0" u="none" strike="noStrike" baseline="0" dirty="0">
                <a:solidFill>
                  <a:srgbClr val="FF0000"/>
                </a:solidFill>
                <a:latin typeface="Verdana" panose="020B0604030504040204" pitchFamily="34" charset="0"/>
              </a:rPr>
              <a:t>Functions overloading</a:t>
            </a:r>
            <a:endParaRPr lang="en-US" sz="6000" dirty="0">
              <a:solidFill>
                <a:srgbClr val="FF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3DD58C-2CD8-469F-A353-22B496799B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800" b="0" i="0" dirty="0">
                <a:effectLst/>
                <a:latin typeface="Roboto"/>
              </a:rPr>
              <a:t>same function name but different parameters.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800" b="0" i="0" dirty="0">
                <a:effectLst/>
                <a:latin typeface="Roboto"/>
              </a:rPr>
              <a:t>same function name with different signature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800" b="0" i="0" dirty="0">
                <a:effectLst/>
                <a:latin typeface="Roboto"/>
              </a:rPr>
              <a:t>example of polymorphism(</a:t>
            </a:r>
            <a:r>
              <a:rPr lang="en-US" sz="2800" b="1" i="0" dirty="0">
                <a:effectLst/>
                <a:latin typeface="Roboto"/>
              </a:rPr>
              <a:t>compile time)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800" b="0" i="0" dirty="0">
                <a:effectLst/>
                <a:latin typeface="Roboto"/>
              </a:rPr>
              <a:t>overloaded functions should be there in same scope.</a:t>
            </a:r>
          </a:p>
          <a:p>
            <a:pPr marL="0" indent="0">
              <a:buNone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1292195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4DAA4A-3CE8-440F-A14D-C6445DD19E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609600"/>
            <a:ext cx="4038600" cy="551656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000" dirty="0">
                <a:solidFill>
                  <a:schemeClr val="tx1"/>
                </a:solidFill>
              </a:rPr>
              <a:t>#include &lt;iostream&gt;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1"/>
                </a:solidFill>
              </a:rPr>
              <a:t>    using namespace std;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1"/>
                </a:solidFill>
              </a:rPr>
              <a:t>    void print(int </a:t>
            </a:r>
            <a:r>
              <a:rPr lang="en-US" sz="2000" dirty="0" err="1">
                <a:solidFill>
                  <a:schemeClr val="tx1"/>
                </a:solidFill>
              </a:rPr>
              <a:t>i</a:t>
            </a:r>
            <a:r>
              <a:rPr lang="en-US" sz="2000" dirty="0">
                <a:solidFill>
                  <a:schemeClr val="tx1"/>
                </a:solidFill>
              </a:rPr>
              <a:t>)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1"/>
                </a:solidFill>
              </a:rPr>
              <a:t>    {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1"/>
                </a:solidFill>
              </a:rPr>
              <a:t>        </a:t>
            </a:r>
            <a:r>
              <a:rPr lang="en-US" sz="2000" dirty="0" err="1">
                <a:solidFill>
                  <a:schemeClr val="tx1"/>
                </a:solidFill>
              </a:rPr>
              <a:t>cout</a:t>
            </a:r>
            <a:r>
              <a:rPr lang="en-US" sz="2000" dirty="0">
                <a:solidFill>
                  <a:schemeClr val="tx1"/>
                </a:solidFill>
              </a:rPr>
              <a:t> &lt;&lt; </a:t>
            </a:r>
            <a:r>
              <a:rPr lang="en-US" sz="2000" dirty="0" err="1">
                <a:solidFill>
                  <a:schemeClr val="tx1"/>
                </a:solidFill>
              </a:rPr>
              <a:t>i</a:t>
            </a:r>
            <a:r>
              <a:rPr lang="en-US" sz="2000" dirty="0">
                <a:solidFill>
                  <a:schemeClr val="tx1"/>
                </a:solidFill>
              </a:rPr>
              <a:t>;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1"/>
                </a:solidFill>
              </a:rPr>
              <a:t>    }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1"/>
                </a:solidFill>
              </a:rPr>
              <a:t>    void print(double  f)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1"/>
                </a:solidFill>
              </a:rPr>
              <a:t>    {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1"/>
                </a:solidFill>
              </a:rPr>
              <a:t>        </a:t>
            </a:r>
            <a:r>
              <a:rPr lang="en-US" sz="2000" dirty="0" err="1">
                <a:solidFill>
                  <a:schemeClr val="tx1"/>
                </a:solidFill>
              </a:rPr>
              <a:t>cout</a:t>
            </a:r>
            <a:r>
              <a:rPr lang="en-US" sz="2000" dirty="0">
                <a:solidFill>
                  <a:schemeClr val="tx1"/>
                </a:solidFill>
              </a:rPr>
              <a:t> &lt;&lt; f;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1"/>
                </a:solidFill>
              </a:rPr>
              <a:t>    }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1"/>
                </a:solidFill>
              </a:rPr>
              <a:t>    int main()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1"/>
                </a:solidFill>
              </a:rPr>
              <a:t>    {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1"/>
                </a:solidFill>
              </a:rPr>
              <a:t>        print(5);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1"/>
                </a:solidFill>
              </a:rPr>
              <a:t>        print(500.263);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1"/>
                </a:solidFill>
              </a:rPr>
              <a:t>        return 0;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1"/>
                </a:solidFill>
              </a:rPr>
              <a:t>    }</a:t>
            </a:r>
          </a:p>
          <a:p>
            <a:pPr marL="0" indent="0">
              <a:buNone/>
            </a:pP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42665A-39BE-4CFF-82C4-F25F4105344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800" dirty="0">
                <a:solidFill>
                  <a:schemeClr val="tx1"/>
                </a:solidFill>
              </a:rPr>
              <a:t>A) 5500.263</a:t>
            </a:r>
          </a:p>
          <a:p>
            <a:pPr marL="0" indent="0">
              <a:buNone/>
            </a:pPr>
            <a:r>
              <a:rPr lang="en-US" sz="2800" dirty="0">
                <a:solidFill>
                  <a:schemeClr val="tx1"/>
                </a:solidFill>
              </a:rPr>
              <a:t>B) 500.2635</a:t>
            </a:r>
          </a:p>
          <a:p>
            <a:pPr marL="0" indent="0">
              <a:buNone/>
            </a:pPr>
            <a:r>
              <a:rPr lang="en-US" sz="2800" dirty="0">
                <a:solidFill>
                  <a:schemeClr val="tx1"/>
                </a:solidFill>
              </a:rPr>
              <a:t>C) 500.263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C6E2A2-112F-4BBF-A335-57B35CDDE2F5}"/>
              </a:ext>
            </a:extLst>
          </p:cNvPr>
          <p:cNvSpPr txBox="1"/>
          <p:nvPr/>
        </p:nvSpPr>
        <p:spPr>
          <a:xfrm>
            <a:off x="0" y="0"/>
            <a:ext cx="32198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</a:rPr>
              <a:t>What will be output?</a:t>
            </a:r>
          </a:p>
        </p:txBody>
      </p:sp>
    </p:spTree>
    <p:extLst>
      <p:ext uri="{BB962C8B-B14F-4D97-AF65-F5344CB8AC3E}">
        <p14:creationId xmlns:p14="http://schemas.microsoft.com/office/powerpoint/2010/main" val="18653546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317D7-CD1B-4484-AF34-C12136159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Friend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5F754B-7F63-4E66-AEE0-23FD74AA34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It can access all private and protected member of a class </a:t>
            </a:r>
          </a:p>
          <a:p>
            <a:r>
              <a:rPr lang="en-US" dirty="0"/>
              <a:t>It can be access without object of the class</a:t>
            </a:r>
          </a:p>
          <a:p>
            <a:r>
              <a:rPr lang="en-US" dirty="0"/>
              <a:t>It can define out side of the class scope</a:t>
            </a:r>
          </a:p>
          <a:p>
            <a:pPr marL="0" indent="0">
              <a:buNone/>
            </a:pPr>
            <a:r>
              <a:rPr lang="en-US" dirty="0"/>
              <a:t>Rule:</a:t>
            </a:r>
          </a:p>
          <a:p>
            <a:pPr marL="0" indent="0">
              <a:buNone/>
            </a:pPr>
            <a:r>
              <a:rPr lang="en-US" dirty="0"/>
              <a:t>Prototypes of friend function must be declare inside the class</a:t>
            </a:r>
          </a:p>
          <a:p>
            <a:pPr marL="0" indent="0">
              <a:buNone/>
            </a:pPr>
            <a:r>
              <a:rPr lang="en-US" b="0" dirty="0">
                <a:effectLst/>
                <a:latin typeface="verdana" panose="020B0604030504040204" pitchFamily="34" charset="0"/>
              </a:rPr>
              <a:t>It can be declared either in the private or the public part.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54937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3451525-8434-40F3-8850-A1CB92916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en-US" sz="3200" dirty="0"/>
              <a:t>Example : friend function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1915BC7-A76A-480A-AE98-1D897426ED7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2200" b="1" dirty="0"/>
              <a:t>#include &lt;iostream&gt;</a:t>
            </a:r>
          </a:p>
          <a:p>
            <a:pPr marL="0" indent="0">
              <a:buNone/>
            </a:pPr>
            <a:r>
              <a:rPr lang="en-US" sz="2200" b="1" dirty="0"/>
              <a:t>using namespace std;</a:t>
            </a:r>
          </a:p>
          <a:p>
            <a:pPr marL="0" indent="0">
              <a:buNone/>
            </a:pPr>
            <a:r>
              <a:rPr lang="en-US" sz="2200" b="1" dirty="0"/>
              <a:t>class A</a:t>
            </a:r>
          </a:p>
          <a:p>
            <a:pPr marL="0" indent="0">
              <a:buNone/>
            </a:pPr>
            <a:r>
              <a:rPr lang="en-US" sz="2200" b="1" dirty="0"/>
              <a:t>{</a:t>
            </a:r>
          </a:p>
          <a:p>
            <a:pPr marL="0" indent="0">
              <a:buNone/>
            </a:pPr>
            <a:endParaRPr lang="en-US" sz="2200" b="1" dirty="0"/>
          </a:p>
          <a:p>
            <a:pPr marL="0" indent="0">
              <a:buNone/>
            </a:pPr>
            <a:r>
              <a:rPr lang="en-US" sz="2200" b="1" dirty="0"/>
              <a:t>private:</a:t>
            </a:r>
          </a:p>
          <a:p>
            <a:pPr marL="0" indent="0">
              <a:buNone/>
            </a:pPr>
            <a:r>
              <a:rPr lang="en-US" sz="2200" b="1" dirty="0"/>
              <a:t>    int x;</a:t>
            </a:r>
          </a:p>
          <a:p>
            <a:pPr marL="0" indent="0">
              <a:buNone/>
            </a:pPr>
            <a:r>
              <a:rPr lang="en-US" sz="2200" b="1" dirty="0"/>
              <a:t>public:</a:t>
            </a:r>
          </a:p>
          <a:p>
            <a:pPr marL="0" indent="0">
              <a:buNone/>
            </a:pPr>
            <a:r>
              <a:rPr lang="en-US" sz="2200" b="1" dirty="0"/>
              <a:t>    A()</a:t>
            </a:r>
          </a:p>
          <a:p>
            <a:pPr marL="0" indent="0">
              <a:buNone/>
            </a:pPr>
            <a:r>
              <a:rPr lang="en-US" sz="2200" b="1" dirty="0"/>
              <a:t>    {</a:t>
            </a:r>
          </a:p>
          <a:p>
            <a:pPr marL="0" indent="0">
              <a:buNone/>
            </a:pPr>
            <a:r>
              <a:rPr lang="en-US" sz="2200" b="1" dirty="0"/>
              <a:t>        x=10;</a:t>
            </a:r>
          </a:p>
          <a:p>
            <a:pPr marL="0" indent="0">
              <a:buNone/>
            </a:pPr>
            <a:r>
              <a:rPr lang="en-US" sz="2200" b="1" dirty="0"/>
              <a:t>    }</a:t>
            </a:r>
          </a:p>
          <a:p>
            <a:pPr marL="0" indent="0">
              <a:buNone/>
            </a:pPr>
            <a:r>
              <a:rPr lang="en-US" sz="2200" b="1" dirty="0"/>
              <a:t>private:</a:t>
            </a:r>
          </a:p>
          <a:p>
            <a:pPr marL="0" indent="0">
              <a:buNone/>
            </a:pPr>
            <a:r>
              <a:rPr lang="en-US" sz="2200" b="1" dirty="0"/>
              <a:t>    friend void </a:t>
            </a:r>
            <a:r>
              <a:rPr lang="en-US" sz="2200" b="1" dirty="0" err="1"/>
              <a:t>newfriend</a:t>
            </a:r>
            <a:r>
              <a:rPr lang="en-US" sz="2200" b="1" dirty="0"/>
              <a:t>(A &amp;a);</a:t>
            </a:r>
          </a:p>
          <a:p>
            <a:pPr marL="0" indent="0">
              <a:buNone/>
            </a:pPr>
            <a:r>
              <a:rPr lang="en-US" sz="2200" b="1" dirty="0"/>
              <a:t>};</a:t>
            </a:r>
          </a:p>
          <a:p>
            <a:pPr marL="0" indent="0">
              <a:buNone/>
            </a:pPr>
            <a:endParaRPr lang="en-US" sz="12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8BE9D8-C1D6-4059-A46C-ABB8A9AB5AD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2800" b="1" dirty="0"/>
              <a:t>void </a:t>
            </a:r>
            <a:r>
              <a:rPr lang="en-US" sz="2800" b="1" dirty="0" err="1"/>
              <a:t>newfriend</a:t>
            </a:r>
            <a:r>
              <a:rPr lang="en-US" sz="2800" b="1" dirty="0"/>
              <a:t>(A &amp;a)</a:t>
            </a:r>
          </a:p>
          <a:p>
            <a:pPr marL="0" indent="0">
              <a:buNone/>
            </a:pPr>
            <a:r>
              <a:rPr lang="en-US" sz="2800" b="1" dirty="0"/>
              <a:t>{</a:t>
            </a:r>
          </a:p>
          <a:p>
            <a:pPr marL="0" indent="0">
              <a:buNone/>
            </a:pPr>
            <a:r>
              <a:rPr lang="en-US" sz="2800" b="1" dirty="0"/>
              <a:t>    </a:t>
            </a:r>
            <a:r>
              <a:rPr lang="en-US" sz="2800" b="1" dirty="0" err="1"/>
              <a:t>a.x</a:t>
            </a:r>
            <a:r>
              <a:rPr lang="en-US" sz="2800" b="1" dirty="0"/>
              <a:t>=20;</a:t>
            </a:r>
          </a:p>
          <a:p>
            <a:pPr marL="0" indent="0">
              <a:buNone/>
            </a:pPr>
            <a:r>
              <a:rPr lang="en-US" sz="2800" b="1" dirty="0"/>
              <a:t>    </a:t>
            </a:r>
            <a:r>
              <a:rPr lang="en-US" sz="2800" b="1" dirty="0" err="1"/>
              <a:t>cout</a:t>
            </a:r>
            <a:r>
              <a:rPr lang="en-US" sz="2800" b="1" dirty="0"/>
              <a:t>&lt;&lt;</a:t>
            </a:r>
            <a:r>
              <a:rPr lang="en-US" sz="2800" b="1" dirty="0" err="1"/>
              <a:t>a.x</a:t>
            </a:r>
            <a:r>
              <a:rPr lang="en-US" sz="2800" b="1" dirty="0"/>
              <a:t>;</a:t>
            </a:r>
          </a:p>
          <a:p>
            <a:pPr marL="0" indent="0">
              <a:buNone/>
            </a:pPr>
            <a:r>
              <a:rPr lang="en-US" sz="2800" b="1" dirty="0"/>
              <a:t>}</a:t>
            </a:r>
          </a:p>
          <a:p>
            <a:pPr marL="0" indent="0">
              <a:buNone/>
            </a:pPr>
            <a:r>
              <a:rPr lang="en-US" sz="2800" b="1" dirty="0"/>
              <a:t>int main()</a:t>
            </a:r>
          </a:p>
          <a:p>
            <a:pPr marL="0" indent="0">
              <a:buNone/>
            </a:pPr>
            <a:r>
              <a:rPr lang="en-US" sz="2800" b="1" dirty="0"/>
              <a:t>{</a:t>
            </a:r>
          </a:p>
          <a:p>
            <a:pPr marL="0" indent="0">
              <a:buNone/>
            </a:pPr>
            <a:r>
              <a:rPr lang="en-US" sz="2800" b="1" dirty="0"/>
              <a:t>A a1;</a:t>
            </a:r>
          </a:p>
          <a:p>
            <a:pPr marL="0" indent="0">
              <a:buNone/>
            </a:pPr>
            <a:r>
              <a:rPr lang="en-US" sz="2800" b="1" dirty="0" err="1"/>
              <a:t>newfriend</a:t>
            </a:r>
            <a:r>
              <a:rPr lang="en-US" sz="2800" b="1" dirty="0"/>
              <a:t>(a1);</a:t>
            </a:r>
          </a:p>
          <a:p>
            <a:pPr marL="0" indent="0">
              <a:buNone/>
            </a:pPr>
            <a:r>
              <a:rPr lang="en-US" sz="2800" b="1" dirty="0"/>
              <a:t>return 0;</a:t>
            </a:r>
          </a:p>
          <a:p>
            <a:pPr marL="0" indent="0">
              <a:buNone/>
            </a:pPr>
            <a:r>
              <a:rPr lang="en-US" sz="2800" b="1" dirty="0"/>
              <a:t>}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72217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E3A1170-859E-4267-9D5A-DC2AE62BF9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60" y="1086787"/>
            <a:ext cx="1962150" cy="27051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811C48F-FA6D-4B08-82D9-B2CB7F8C8C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0996" y="1373248"/>
            <a:ext cx="1504950" cy="281335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D335D52-EC38-4695-B88E-8C298D0C17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1400" y="4267200"/>
            <a:ext cx="1606004" cy="2317999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0BBC028-D06E-4612-80C7-A796FAED2519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1061335" y="3791887"/>
            <a:ext cx="0" cy="7239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10BE9EF-AF48-4BB8-9679-669A70DCA3B8}"/>
              </a:ext>
            </a:extLst>
          </p:cNvPr>
          <p:cNvCxnSpPr>
            <a:stCxn id="10" idx="2"/>
          </p:cNvCxnSpPr>
          <p:nvPr/>
        </p:nvCxnSpPr>
        <p:spPr>
          <a:xfrm>
            <a:off x="7023471" y="4186606"/>
            <a:ext cx="9525" cy="6156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4F6B48F3-5251-4290-8BBA-63F0E02A0713}"/>
              </a:ext>
            </a:extLst>
          </p:cNvPr>
          <p:cNvSpPr txBox="1"/>
          <p:nvPr/>
        </p:nvSpPr>
        <p:spPr>
          <a:xfrm>
            <a:off x="1547110" y="1441359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father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F9C6FB1-EF0F-4934-AD4B-3AF882ADFE27}"/>
              </a:ext>
            </a:extLst>
          </p:cNvPr>
          <p:cNvSpPr txBox="1"/>
          <p:nvPr/>
        </p:nvSpPr>
        <p:spPr>
          <a:xfrm>
            <a:off x="7508352" y="1524000"/>
            <a:ext cx="885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mother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73444CC-FD7E-416D-9259-481A20142819}"/>
              </a:ext>
            </a:extLst>
          </p:cNvPr>
          <p:cNvSpPr txBox="1"/>
          <p:nvPr/>
        </p:nvSpPr>
        <p:spPr>
          <a:xfrm>
            <a:off x="4871452" y="5426199"/>
            <a:ext cx="631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child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6B8714D3-4D3B-4681-B64B-CC52A91B4222}"/>
              </a:ext>
            </a:extLst>
          </p:cNvPr>
          <p:cNvCxnSpPr/>
          <p:nvPr/>
        </p:nvCxnSpPr>
        <p:spPr>
          <a:xfrm>
            <a:off x="1061335" y="4515787"/>
            <a:ext cx="29010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A99477F9-5513-4B5B-8386-280542476C33}"/>
              </a:ext>
            </a:extLst>
          </p:cNvPr>
          <p:cNvCxnSpPr/>
          <p:nvPr/>
        </p:nvCxnSpPr>
        <p:spPr>
          <a:xfrm flipH="1">
            <a:off x="4871452" y="4802248"/>
            <a:ext cx="215201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FE938A38-68F1-4189-B9CC-E09FDE1ECF33}"/>
              </a:ext>
            </a:extLst>
          </p:cNvPr>
          <p:cNvCxnSpPr/>
          <p:nvPr/>
        </p:nvCxnSpPr>
        <p:spPr>
          <a:xfrm>
            <a:off x="1329467" y="886751"/>
            <a:ext cx="7056437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80477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1952625" y="5957888"/>
            <a:ext cx="7156450" cy="1143000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fontAlgn="auto">
              <a:spcAft>
                <a:spcPts val="0"/>
              </a:spcAft>
              <a:defRPr/>
            </a:pPr>
            <a:endParaRPr lang="en-IN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0D5D9D-69E9-4B78-8160-2E37F4B248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1047" y="1970839"/>
            <a:ext cx="1148158" cy="20193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4050FEB-A223-4A74-BDD4-2C3D74023E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1742" y="3872748"/>
            <a:ext cx="2438400" cy="276711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174F61B-B149-4DC2-8A19-020491D43F7E}"/>
              </a:ext>
            </a:extLst>
          </p:cNvPr>
          <p:cNvSpPr txBox="1"/>
          <p:nvPr/>
        </p:nvSpPr>
        <p:spPr>
          <a:xfrm>
            <a:off x="4519205" y="1921224"/>
            <a:ext cx="1401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 Contact List</a:t>
            </a:r>
          </a:p>
        </p:txBody>
      </p:sp>
      <p:pic>
        <p:nvPicPr>
          <p:cNvPr id="18462" name="Picture 30" descr="Dial a Phone from a PDF Link on Mobile Devices">
            <a:extLst>
              <a:ext uri="{FF2B5EF4-FFF2-40B4-BE49-F238E27FC236}">
                <a16:creationId xmlns:a16="http://schemas.microsoft.com/office/drawing/2014/main" id="{2A86F4C6-E972-4DE3-BFB2-75CE0EF4C5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872748"/>
            <a:ext cx="1630782" cy="2899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8EFD30C-05D3-4F40-AE5D-D009815A1A4E}"/>
              </a:ext>
            </a:extLst>
          </p:cNvPr>
          <p:cNvCxnSpPr/>
          <p:nvPr/>
        </p:nvCxnSpPr>
        <p:spPr>
          <a:xfrm flipH="1">
            <a:off x="1143000" y="2819400"/>
            <a:ext cx="2228047" cy="838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D80F1DC-B95E-4A30-8AA0-EDBDD4018A64}"/>
              </a:ext>
            </a:extLst>
          </p:cNvPr>
          <p:cNvCxnSpPr>
            <a:cxnSpLocks/>
          </p:cNvCxnSpPr>
          <p:nvPr/>
        </p:nvCxnSpPr>
        <p:spPr>
          <a:xfrm>
            <a:off x="4519205" y="2819400"/>
            <a:ext cx="1652995" cy="838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7A9699E-13EB-44FF-AD5E-292822966352}"/>
              </a:ext>
            </a:extLst>
          </p:cNvPr>
          <p:cNvSpPr txBox="1"/>
          <p:nvPr/>
        </p:nvSpPr>
        <p:spPr>
          <a:xfrm>
            <a:off x="152400" y="762000"/>
            <a:ext cx="3109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More examples of inheritance:</a:t>
            </a:r>
          </a:p>
        </p:txBody>
      </p:sp>
    </p:spTree>
    <p:extLst>
      <p:ext uri="{BB962C8B-B14F-4D97-AF65-F5344CB8AC3E}">
        <p14:creationId xmlns:p14="http://schemas.microsoft.com/office/powerpoint/2010/main" val="36626918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9B6089-4158-4C39-BEA2-3230258F2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Class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76AFC2-6CC6-4E31-86B5-D1EDDDF329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19200"/>
            <a:ext cx="4876800" cy="4906963"/>
          </a:xfrm>
        </p:spPr>
        <p:txBody>
          <a:bodyPr/>
          <a:lstStyle/>
          <a:p>
            <a:pPr marL="0" indent="0" algn="just">
              <a:buNone/>
            </a:pPr>
            <a:r>
              <a:rPr lang="en-US" dirty="0"/>
              <a:t>Class is a collection of similar types of objects.</a:t>
            </a:r>
          </a:p>
          <a:p>
            <a:pPr marL="0" indent="0" algn="just">
              <a:buNone/>
            </a:pPr>
            <a:r>
              <a:rPr lang="en-US" dirty="0"/>
              <a:t>For example: Fruits is class of mango, apple , orange etc.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48A3C9-95E4-4022-987D-0F06EC623A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0" y="3962400"/>
            <a:ext cx="3375319" cy="1914525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6075F39-5729-4859-8101-BC9BAEAC83AE}"/>
              </a:ext>
            </a:extLst>
          </p:cNvPr>
          <p:cNvCxnSpPr/>
          <p:nvPr/>
        </p:nvCxnSpPr>
        <p:spPr>
          <a:xfrm flipV="1">
            <a:off x="5638800" y="2514600"/>
            <a:ext cx="1524000" cy="1447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C230329-A799-4FBA-A006-90C684D02882}"/>
              </a:ext>
            </a:extLst>
          </p:cNvPr>
          <p:cNvSpPr txBox="1"/>
          <p:nvPr/>
        </p:nvSpPr>
        <p:spPr>
          <a:xfrm>
            <a:off x="7160302" y="1868269"/>
            <a:ext cx="12666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FF0000"/>
                </a:solidFill>
              </a:rPr>
              <a:t>Fruits</a:t>
            </a:r>
          </a:p>
        </p:txBody>
      </p:sp>
    </p:spTree>
    <p:extLst>
      <p:ext uri="{BB962C8B-B14F-4D97-AF65-F5344CB8AC3E}">
        <p14:creationId xmlns:p14="http://schemas.microsoft.com/office/powerpoint/2010/main" val="26503399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D673974-F4F4-428F-8B78-5F60689718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4800" y="2895600"/>
            <a:ext cx="4459817" cy="3276601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998FAF6-93B4-4428-8C9F-4103F65588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5400" y="3124201"/>
            <a:ext cx="3733800" cy="304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3C18CBB-AA5F-4E30-AFB1-8E087DC586BF}"/>
              </a:ext>
            </a:extLst>
          </p:cNvPr>
          <p:cNvSpPr txBox="1"/>
          <p:nvPr/>
        </p:nvSpPr>
        <p:spPr>
          <a:xfrm>
            <a:off x="457200" y="2209800"/>
            <a:ext cx="3157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Students in Attendance Module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12851D3-4C70-4169-8F3A-44CEDD968471}"/>
              </a:ext>
            </a:extLst>
          </p:cNvPr>
          <p:cNvSpPr txBox="1"/>
          <p:nvPr/>
        </p:nvSpPr>
        <p:spPr>
          <a:xfrm>
            <a:off x="5334000" y="2710934"/>
            <a:ext cx="29028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Same Students in CA Module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4EBD2B3-46C1-4080-A410-58DD789B2D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4539" y="378233"/>
            <a:ext cx="2717711" cy="180959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4F6F980-E023-427A-A0F3-C93FBEAB370C}"/>
              </a:ext>
            </a:extLst>
          </p:cNvPr>
          <p:cNvSpPr txBox="1"/>
          <p:nvPr/>
        </p:nvSpPr>
        <p:spPr>
          <a:xfrm>
            <a:off x="4114800" y="228600"/>
            <a:ext cx="1065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Students 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E81EB85-CEC8-4DAE-9F9D-73F5F4285F7B}"/>
              </a:ext>
            </a:extLst>
          </p:cNvPr>
          <p:cNvCxnSpPr/>
          <p:nvPr/>
        </p:nvCxnSpPr>
        <p:spPr>
          <a:xfrm flipH="1">
            <a:off x="3352800" y="1447800"/>
            <a:ext cx="381000" cy="762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47E2AC6-51A7-4103-8B14-6ED2A23F78F5}"/>
              </a:ext>
            </a:extLst>
          </p:cNvPr>
          <p:cNvCxnSpPr>
            <a:cxnSpLocks/>
          </p:cNvCxnSpPr>
          <p:nvPr/>
        </p:nvCxnSpPr>
        <p:spPr>
          <a:xfrm>
            <a:off x="5943600" y="1447800"/>
            <a:ext cx="1028700" cy="11313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4C1AC4D0-F8CA-45B5-B867-8A838E74CD3F}"/>
              </a:ext>
            </a:extLst>
          </p:cNvPr>
          <p:cNvSpPr txBox="1"/>
          <p:nvPr/>
        </p:nvSpPr>
        <p:spPr>
          <a:xfrm>
            <a:off x="152400" y="762000"/>
            <a:ext cx="3109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More examples of inheritance:</a:t>
            </a:r>
          </a:p>
        </p:txBody>
      </p:sp>
    </p:spTree>
    <p:extLst>
      <p:ext uri="{BB962C8B-B14F-4D97-AF65-F5344CB8AC3E}">
        <p14:creationId xmlns:p14="http://schemas.microsoft.com/office/powerpoint/2010/main" val="23560076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0D4BCC-BDD2-43E2-AACB-D772C01DF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200" dirty="0">
                <a:latin typeface="Verdana" panose="020B0604030504040204" pitchFamily="34" charset="0"/>
              </a:rPr>
              <a:t>I</a:t>
            </a:r>
            <a:r>
              <a:rPr lang="en-US" sz="3200" i="0" u="none" strike="noStrike" baseline="0" dirty="0">
                <a:latin typeface="Verdana" panose="020B0604030504040204" pitchFamily="34" charset="0"/>
              </a:rPr>
              <a:t>nheritance: types of inheritance</a:t>
            </a:r>
            <a:endParaRPr lang="en-US" sz="6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DE4477-210C-4070-9BF0-F5E329E542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5059363"/>
          </a:xfrm>
        </p:spPr>
        <p:txBody>
          <a:bodyPr/>
          <a:lstStyle/>
          <a:p>
            <a:r>
              <a:rPr lang="en-US" sz="2800" dirty="0"/>
              <a:t>One class can hire properties from other class</a:t>
            </a:r>
          </a:p>
          <a:p>
            <a:r>
              <a:rPr lang="en-US" sz="2800" dirty="0"/>
              <a:t>Advantages: Reusability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BA85DE0-9C62-4E92-BBC9-C48DB5701795}"/>
              </a:ext>
            </a:extLst>
          </p:cNvPr>
          <p:cNvSpPr/>
          <p:nvPr/>
        </p:nvSpPr>
        <p:spPr>
          <a:xfrm>
            <a:off x="762000" y="2286000"/>
            <a:ext cx="99060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A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C2FB630-15AE-4E02-A8FB-DAC90C59C3EC}"/>
              </a:ext>
            </a:extLst>
          </p:cNvPr>
          <p:cNvCxnSpPr/>
          <p:nvPr/>
        </p:nvCxnSpPr>
        <p:spPr>
          <a:xfrm>
            <a:off x="1219200" y="2895600"/>
            <a:ext cx="0" cy="1371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4CEBCE29-FCAE-42CF-A2E1-F8A4DED429AD}"/>
              </a:ext>
            </a:extLst>
          </p:cNvPr>
          <p:cNvSpPr/>
          <p:nvPr/>
        </p:nvSpPr>
        <p:spPr>
          <a:xfrm>
            <a:off x="762026" y="4282281"/>
            <a:ext cx="990574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B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3EA1842-5DA9-4C7A-8798-DD80EB78494D}"/>
              </a:ext>
            </a:extLst>
          </p:cNvPr>
          <p:cNvSpPr/>
          <p:nvPr/>
        </p:nvSpPr>
        <p:spPr>
          <a:xfrm>
            <a:off x="2895600" y="2286000"/>
            <a:ext cx="91440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A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EC934B8-8023-4A65-AB8C-6D299A439F2D}"/>
              </a:ext>
            </a:extLst>
          </p:cNvPr>
          <p:cNvCxnSpPr/>
          <p:nvPr/>
        </p:nvCxnSpPr>
        <p:spPr>
          <a:xfrm>
            <a:off x="3352800" y="2895600"/>
            <a:ext cx="0" cy="9675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E0F39487-50AB-4578-838A-AD20CFE33CBB}"/>
              </a:ext>
            </a:extLst>
          </p:cNvPr>
          <p:cNvSpPr/>
          <p:nvPr/>
        </p:nvSpPr>
        <p:spPr>
          <a:xfrm>
            <a:off x="2971807" y="3863181"/>
            <a:ext cx="914397" cy="7850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B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B329C7E-6AD7-46B1-91EF-93C8D1C34DE7}"/>
              </a:ext>
            </a:extLst>
          </p:cNvPr>
          <p:cNvCxnSpPr/>
          <p:nvPr/>
        </p:nvCxnSpPr>
        <p:spPr>
          <a:xfrm>
            <a:off x="3352800" y="4648200"/>
            <a:ext cx="0" cy="685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03BDBFBE-F167-4414-A874-DB30AB34DB51}"/>
              </a:ext>
            </a:extLst>
          </p:cNvPr>
          <p:cNvSpPr/>
          <p:nvPr/>
        </p:nvSpPr>
        <p:spPr>
          <a:xfrm>
            <a:off x="2971807" y="5334000"/>
            <a:ext cx="914397" cy="7159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C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482B7C4-889E-4F44-82CA-10AAADF6B3C0}"/>
              </a:ext>
            </a:extLst>
          </p:cNvPr>
          <p:cNvSpPr txBox="1"/>
          <p:nvPr/>
        </p:nvSpPr>
        <p:spPr>
          <a:xfrm>
            <a:off x="609600" y="5486400"/>
            <a:ext cx="9476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Single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45E9741-235B-433D-91E2-A3B4A36195F0}"/>
              </a:ext>
            </a:extLst>
          </p:cNvPr>
          <p:cNvSpPr txBox="1"/>
          <p:nvPr/>
        </p:nvSpPr>
        <p:spPr>
          <a:xfrm>
            <a:off x="2797486" y="6183252"/>
            <a:ext cx="12630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Multilevel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D0533DB-49B3-4426-AF1A-E2B09C7B82DA}"/>
              </a:ext>
            </a:extLst>
          </p:cNvPr>
          <p:cNvSpPr/>
          <p:nvPr/>
        </p:nvSpPr>
        <p:spPr>
          <a:xfrm>
            <a:off x="4876800" y="2286000"/>
            <a:ext cx="914388" cy="76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A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4483BB0-FFEF-4738-A957-079CD739D321}"/>
              </a:ext>
            </a:extLst>
          </p:cNvPr>
          <p:cNvSpPr/>
          <p:nvPr/>
        </p:nvSpPr>
        <p:spPr>
          <a:xfrm>
            <a:off x="6676851" y="2286000"/>
            <a:ext cx="1066812" cy="76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B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827E061-7783-4458-8CC1-87BA5D6D733A}"/>
              </a:ext>
            </a:extLst>
          </p:cNvPr>
          <p:cNvCxnSpPr>
            <a:stCxn id="17" idx="2"/>
          </p:cNvCxnSpPr>
          <p:nvPr/>
        </p:nvCxnSpPr>
        <p:spPr>
          <a:xfrm>
            <a:off x="5333994" y="3048000"/>
            <a:ext cx="0" cy="12076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4128317-6602-456A-9480-C6A84957CB09}"/>
              </a:ext>
            </a:extLst>
          </p:cNvPr>
          <p:cNvCxnSpPr>
            <a:stCxn id="18" idx="2"/>
          </p:cNvCxnSpPr>
          <p:nvPr/>
        </p:nvCxnSpPr>
        <p:spPr>
          <a:xfrm>
            <a:off x="7210257" y="3048000"/>
            <a:ext cx="0" cy="12076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8681A1C-0E7B-4337-AD37-5E0298C99CFA}"/>
              </a:ext>
            </a:extLst>
          </p:cNvPr>
          <p:cNvCxnSpPr/>
          <p:nvPr/>
        </p:nvCxnSpPr>
        <p:spPr>
          <a:xfrm>
            <a:off x="5333994" y="4255690"/>
            <a:ext cx="187626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E50292A-628D-4888-B100-F908908B84E8}"/>
              </a:ext>
            </a:extLst>
          </p:cNvPr>
          <p:cNvCxnSpPr/>
          <p:nvPr/>
        </p:nvCxnSpPr>
        <p:spPr>
          <a:xfrm>
            <a:off x="6272125" y="4267200"/>
            <a:ext cx="0" cy="7239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541E41ED-F547-4BD2-BA22-9EE95F57046C}"/>
              </a:ext>
            </a:extLst>
          </p:cNvPr>
          <p:cNvSpPr/>
          <p:nvPr/>
        </p:nvSpPr>
        <p:spPr>
          <a:xfrm>
            <a:off x="5791188" y="5002608"/>
            <a:ext cx="1219208" cy="9454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C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63D65E3-B647-4ED3-991B-50D010FC4F7C}"/>
              </a:ext>
            </a:extLst>
          </p:cNvPr>
          <p:cNvSpPr txBox="1"/>
          <p:nvPr/>
        </p:nvSpPr>
        <p:spPr>
          <a:xfrm>
            <a:off x="5791188" y="6400800"/>
            <a:ext cx="10903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Multiple</a:t>
            </a:r>
          </a:p>
        </p:txBody>
      </p:sp>
    </p:spTree>
    <p:extLst>
      <p:ext uri="{BB962C8B-B14F-4D97-AF65-F5344CB8AC3E}">
        <p14:creationId xmlns:p14="http://schemas.microsoft.com/office/powerpoint/2010/main" val="11070320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704C2C3-6140-46A3-8C66-C1EFCBC1912C}"/>
              </a:ext>
            </a:extLst>
          </p:cNvPr>
          <p:cNvSpPr/>
          <p:nvPr/>
        </p:nvSpPr>
        <p:spPr>
          <a:xfrm>
            <a:off x="1143000" y="1219200"/>
            <a:ext cx="838200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A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3D7968A-6898-470A-82B3-6A5F1AFA66B3}"/>
              </a:ext>
            </a:extLst>
          </p:cNvPr>
          <p:cNvCxnSpPr/>
          <p:nvPr/>
        </p:nvCxnSpPr>
        <p:spPr>
          <a:xfrm flipH="1">
            <a:off x="533400" y="1905000"/>
            <a:ext cx="990600" cy="1066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DD355F2-6E24-4C54-B0BB-F452F30819B9}"/>
              </a:ext>
            </a:extLst>
          </p:cNvPr>
          <p:cNvCxnSpPr/>
          <p:nvPr/>
        </p:nvCxnSpPr>
        <p:spPr>
          <a:xfrm>
            <a:off x="1524000" y="1905000"/>
            <a:ext cx="914400" cy="1066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7366E982-2E67-49D8-BF56-03F8615C2461}"/>
              </a:ext>
            </a:extLst>
          </p:cNvPr>
          <p:cNvSpPr/>
          <p:nvPr/>
        </p:nvSpPr>
        <p:spPr>
          <a:xfrm>
            <a:off x="152400" y="2971800"/>
            <a:ext cx="762000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B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7D952E5-FCB0-4F20-8A55-8976DF7D82DD}"/>
              </a:ext>
            </a:extLst>
          </p:cNvPr>
          <p:cNvSpPr/>
          <p:nvPr/>
        </p:nvSpPr>
        <p:spPr>
          <a:xfrm>
            <a:off x="2133600" y="2998033"/>
            <a:ext cx="762000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C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DAA98F5-EAEA-45A9-8241-8A8CC9D969F0}"/>
              </a:ext>
            </a:extLst>
          </p:cNvPr>
          <p:cNvSpPr txBox="1"/>
          <p:nvPr/>
        </p:nvSpPr>
        <p:spPr>
          <a:xfrm>
            <a:off x="152400" y="4114801"/>
            <a:ext cx="3200399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0" dirty="0">
                <a:solidFill>
                  <a:srgbClr val="FF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Hierarchical Inheritance</a:t>
            </a:r>
          </a:p>
          <a:p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93F0CF-D219-401E-83CD-B790BCA523D0}"/>
              </a:ext>
            </a:extLst>
          </p:cNvPr>
          <p:cNvSpPr/>
          <p:nvPr/>
        </p:nvSpPr>
        <p:spPr>
          <a:xfrm>
            <a:off x="4762502" y="1177352"/>
            <a:ext cx="838200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A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397637C-F009-449B-B98A-C7BDBD53B6B0}"/>
              </a:ext>
            </a:extLst>
          </p:cNvPr>
          <p:cNvSpPr/>
          <p:nvPr/>
        </p:nvSpPr>
        <p:spPr>
          <a:xfrm>
            <a:off x="4838702" y="2971800"/>
            <a:ext cx="762000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B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4C9EDC8-D7A9-45E5-90BC-486A897FCCF9}"/>
              </a:ext>
            </a:extLst>
          </p:cNvPr>
          <p:cNvSpPr/>
          <p:nvPr/>
        </p:nvSpPr>
        <p:spPr>
          <a:xfrm>
            <a:off x="6365576" y="2998033"/>
            <a:ext cx="762000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C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378139C-AA33-4BDE-8991-EF1AA736E69A}"/>
              </a:ext>
            </a:extLst>
          </p:cNvPr>
          <p:cNvCxnSpPr>
            <a:cxnSpLocks/>
          </p:cNvCxnSpPr>
          <p:nvPr/>
        </p:nvCxnSpPr>
        <p:spPr>
          <a:xfrm>
            <a:off x="5225949" y="1863152"/>
            <a:ext cx="0" cy="10324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68BD6D1-D618-41CB-A2FC-FDCDC5B7AFCF}"/>
              </a:ext>
            </a:extLst>
          </p:cNvPr>
          <p:cNvCxnSpPr>
            <a:cxnSpLocks/>
          </p:cNvCxnSpPr>
          <p:nvPr/>
        </p:nvCxnSpPr>
        <p:spPr>
          <a:xfrm>
            <a:off x="5363977" y="3665096"/>
            <a:ext cx="0" cy="8053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79F1BB13-A7C5-4A02-AADE-E9682DA8F7D4}"/>
              </a:ext>
            </a:extLst>
          </p:cNvPr>
          <p:cNvSpPr/>
          <p:nvPr/>
        </p:nvSpPr>
        <p:spPr>
          <a:xfrm>
            <a:off x="4906777" y="4551935"/>
            <a:ext cx="914400" cy="8352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D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C935A01-D2D7-424D-98AE-473A471CB6B9}"/>
              </a:ext>
            </a:extLst>
          </p:cNvPr>
          <p:cNvCxnSpPr>
            <a:cxnSpLocks/>
          </p:cNvCxnSpPr>
          <p:nvPr/>
        </p:nvCxnSpPr>
        <p:spPr>
          <a:xfrm flipH="1">
            <a:off x="5600702" y="3724870"/>
            <a:ext cx="910402" cy="7455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1BDF2868-DB06-4F5A-B40A-73A676FC5B21}"/>
              </a:ext>
            </a:extLst>
          </p:cNvPr>
          <p:cNvSpPr txBox="1"/>
          <p:nvPr/>
        </p:nvSpPr>
        <p:spPr>
          <a:xfrm>
            <a:off x="5423938" y="5468647"/>
            <a:ext cx="26452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0" dirty="0">
                <a:solidFill>
                  <a:srgbClr val="FF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Hybrid Inheritance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7220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8DD17C-61F8-4924-9E12-632E87709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Single inheritance: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DDB6E0-0DEF-40E5-B678-5298B4E240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Syntax:</a:t>
            </a:r>
          </a:p>
          <a:p>
            <a:pPr marL="0" indent="0">
              <a:buNone/>
            </a:pPr>
            <a:r>
              <a:rPr lang="en-US" dirty="0"/>
              <a:t>class </a:t>
            </a:r>
            <a:r>
              <a:rPr lang="en-US" dirty="0" err="1"/>
              <a:t>derive_class_name</a:t>
            </a:r>
            <a:r>
              <a:rPr lang="en-US" dirty="0"/>
              <a:t> : </a:t>
            </a:r>
            <a:r>
              <a:rPr lang="en-US" dirty="0" err="1"/>
              <a:t>access_mode</a:t>
            </a:r>
            <a:r>
              <a:rPr lang="en-US" dirty="0"/>
              <a:t> </a:t>
            </a:r>
            <a:r>
              <a:rPr lang="en-US" dirty="0" err="1"/>
              <a:t>base_class_name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{</a:t>
            </a:r>
          </a:p>
          <a:p>
            <a:pPr marL="0" indent="0">
              <a:buNone/>
            </a:pPr>
            <a:r>
              <a:rPr lang="en-US" dirty="0"/>
              <a:t>  //body of </a:t>
            </a:r>
            <a:r>
              <a:rPr lang="en-US" dirty="0" err="1"/>
              <a:t>derive_class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479268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D6AA4-7C63-4759-94EF-670C55353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Multiple Inheritance: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87EC36-30D9-406E-9219-F407044997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class </a:t>
            </a:r>
            <a:r>
              <a:rPr lang="en-US" dirty="0" err="1"/>
              <a:t>derive_class_name</a:t>
            </a:r>
            <a:r>
              <a:rPr lang="en-US" dirty="0"/>
              <a:t> : </a:t>
            </a:r>
            <a:r>
              <a:rPr lang="en-US" dirty="0" err="1"/>
              <a:t>access_mode</a:t>
            </a:r>
            <a:r>
              <a:rPr lang="en-US" dirty="0"/>
              <a:t> base_class1, </a:t>
            </a:r>
            <a:r>
              <a:rPr lang="en-US" dirty="0" err="1"/>
              <a:t>access_mode</a:t>
            </a:r>
            <a:r>
              <a:rPr lang="en-US" dirty="0"/>
              <a:t> base_class2, ....</a:t>
            </a:r>
          </a:p>
          <a:p>
            <a:pPr marL="0" indent="0">
              <a:buNone/>
            </a:pPr>
            <a:r>
              <a:rPr lang="en-US" dirty="0"/>
              <a:t>{</a:t>
            </a:r>
          </a:p>
          <a:p>
            <a:pPr marL="0" indent="0">
              <a:buNone/>
            </a:pPr>
            <a:r>
              <a:rPr lang="en-US" dirty="0"/>
              <a:t>  //body of </a:t>
            </a:r>
            <a:r>
              <a:rPr lang="en-US" dirty="0" err="1"/>
              <a:t>derive_class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42827096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F8B38E50-AED9-4721-BB88-07307A3EA45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609600"/>
            <a:ext cx="7690568" cy="3044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52B27C1-4097-4888-ADD1-652263B1A345}"/>
              </a:ext>
            </a:extLst>
          </p:cNvPr>
          <p:cNvSpPr txBox="1"/>
          <p:nvPr/>
        </p:nvSpPr>
        <p:spPr>
          <a:xfrm>
            <a:off x="533400" y="3429000"/>
            <a:ext cx="5221391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/>
                </a:solidFill>
              </a:rPr>
              <a:t>class </a:t>
            </a:r>
            <a:r>
              <a:rPr lang="en-US" sz="2000" b="1" dirty="0" err="1">
                <a:solidFill>
                  <a:schemeClr val="accent1"/>
                </a:solidFill>
              </a:rPr>
              <a:t>base_class</a:t>
            </a:r>
            <a:endParaRPr lang="en-US" sz="2000" b="1" dirty="0">
              <a:solidFill>
                <a:schemeClr val="accent1"/>
              </a:solidFill>
            </a:endParaRPr>
          </a:p>
          <a:p>
            <a:r>
              <a:rPr lang="en-US" sz="2000" b="1" dirty="0">
                <a:solidFill>
                  <a:schemeClr val="accent1"/>
                </a:solidFill>
              </a:rPr>
              <a:t>{</a:t>
            </a:r>
          </a:p>
          <a:p>
            <a:r>
              <a:rPr lang="en-US" sz="2000" b="1" dirty="0">
                <a:solidFill>
                  <a:schemeClr val="accent1"/>
                </a:solidFill>
              </a:rPr>
              <a:t>//base class members (x, y)</a:t>
            </a:r>
          </a:p>
          <a:p>
            <a:r>
              <a:rPr lang="en-US" sz="2000" b="1" dirty="0">
                <a:solidFill>
                  <a:schemeClr val="accent1"/>
                </a:solidFill>
              </a:rPr>
              <a:t>};</a:t>
            </a:r>
          </a:p>
          <a:p>
            <a:r>
              <a:rPr lang="en-US" sz="2000" b="1" dirty="0">
                <a:solidFill>
                  <a:schemeClr val="accent1"/>
                </a:solidFill>
              </a:rPr>
              <a:t>class </a:t>
            </a:r>
            <a:r>
              <a:rPr lang="en-US" sz="2000" b="1" dirty="0" err="1">
                <a:solidFill>
                  <a:schemeClr val="accent1"/>
                </a:solidFill>
              </a:rPr>
              <a:t>derive_class</a:t>
            </a:r>
            <a:r>
              <a:rPr lang="en-US" sz="2000" b="1" dirty="0">
                <a:solidFill>
                  <a:schemeClr val="accent1"/>
                </a:solidFill>
              </a:rPr>
              <a:t> : </a:t>
            </a:r>
            <a:r>
              <a:rPr lang="en-US" sz="2000" b="1" dirty="0" err="1">
                <a:solidFill>
                  <a:schemeClr val="accent1"/>
                </a:solidFill>
              </a:rPr>
              <a:t>access_Specifier</a:t>
            </a:r>
            <a:r>
              <a:rPr lang="en-US" sz="2000" b="1" dirty="0">
                <a:solidFill>
                  <a:schemeClr val="accent1"/>
                </a:solidFill>
              </a:rPr>
              <a:t> </a:t>
            </a:r>
            <a:r>
              <a:rPr lang="en-US" sz="2000" b="1" dirty="0" err="1">
                <a:solidFill>
                  <a:schemeClr val="accent1"/>
                </a:solidFill>
              </a:rPr>
              <a:t>base_class</a:t>
            </a:r>
            <a:endParaRPr lang="en-US" sz="2000" b="1" dirty="0">
              <a:solidFill>
                <a:schemeClr val="accent1"/>
              </a:solidFill>
            </a:endParaRPr>
          </a:p>
          <a:p>
            <a:r>
              <a:rPr lang="en-US" sz="2000" b="1" dirty="0">
                <a:solidFill>
                  <a:schemeClr val="accent1"/>
                </a:solidFill>
              </a:rPr>
              <a:t>{</a:t>
            </a:r>
          </a:p>
          <a:p>
            <a:r>
              <a:rPr lang="en-US" sz="2000" b="1" dirty="0">
                <a:solidFill>
                  <a:schemeClr val="accent1"/>
                </a:solidFill>
              </a:rPr>
              <a:t>//base class members (x, y)</a:t>
            </a:r>
          </a:p>
          <a:p>
            <a:r>
              <a:rPr lang="en-US" sz="2000" b="1" dirty="0">
                <a:solidFill>
                  <a:schemeClr val="accent1"/>
                </a:solidFill>
              </a:rPr>
              <a:t>//derive class members (</a:t>
            </a:r>
            <a:r>
              <a:rPr lang="en-US" sz="2000" b="1" dirty="0" err="1">
                <a:solidFill>
                  <a:schemeClr val="accent1"/>
                </a:solidFill>
              </a:rPr>
              <a:t>a,b</a:t>
            </a:r>
            <a:r>
              <a:rPr lang="en-US" sz="2000" b="1" dirty="0">
                <a:solidFill>
                  <a:schemeClr val="accent1"/>
                </a:solidFill>
              </a:rPr>
              <a:t>)</a:t>
            </a:r>
          </a:p>
          <a:p>
            <a:r>
              <a:rPr lang="en-US" sz="2000" b="1" dirty="0">
                <a:solidFill>
                  <a:schemeClr val="accent1"/>
                </a:solidFill>
              </a:rPr>
              <a:t>};</a:t>
            </a:r>
          </a:p>
          <a:p>
            <a:endParaRPr lang="en-US" sz="2000" b="1" dirty="0">
              <a:solidFill>
                <a:schemeClr val="accent1"/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706799A-CEC4-4268-AFA7-5C49379FACA3}"/>
              </a:ext>
            </a:extLst>
          </p:cNvPr>
          <p:cNvCxnSpPr/>
          <p:nvPr/>
        </p:nvCxnSpPr>
        <p:spPr>
          <a:xfrm flipH="1">
            <a:off x="3581400" y="1600200"/>
            <a:ext cx="990600" cy="3124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94B378D-C3DE-4175-BDBC-E361EB949E35}"/>
              </a:ext>
            </a:extLst>
          </p:cNvPr>
          <p:cNvCxnSpPr/>
          <p:nvPr/>
        </p:nvCxnSpPr>
        <p:spPr>
          <a:xfrm>
            <a:off x="1219200" y="2209800"/>
            <a:ext cx="1981200" cy="1981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C0B4DA7-F831-4F5A-AEF5-9AF052F89B63}"/>
              </a:ext>
            </a:extLst>
          </p:cNvPr>
          <p:cNvCxnSpPr>
            <a:cxnSpLocks/>
          </p:cNvCxnSpPr>
          <p:nvPr/>
        </p:nvCxnSpPr>
        <p:spPr>
          <a:xfrm flipH="1">
            <a:off x="3429000" y="2209800"/>
            <a:ext cx="1752600" cy="3170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12511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3933825"/>
            <a:ext cx="7154862" cy="1476375"/>
          </a:xfrm>
        </p:spPr>
        <p:txBody>
          <a:bodyPr rtlCol="0">
            <a:no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600" dirty="0">
                <a:solidFill>
                  <a:srgbClr val="C00000"/>
                </a:solidFill>
              </a:rPr>
              <a:t> </a:t>
            </a:r>
            <a:br>
              <a:rPr lang="en-US" sz="3600" dirty="0">
                <a:solidFill>
                  <a:srgbClr val="C00000"/>
                </a:solidFill>
              </a:rPr>
            </a:br>
            <a:endParaRPr lang="en-IN" sz="1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755650" y="4076700"/>
            <a:ext cx="7056438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37893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636588"/>
            <a:ext cx="1808163" cy="3297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1952625" y="5957888"/>
            <a:ext cx="7156450" cy="1143000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fontAlgn="auto">
              <a:spcAft>
                <a:spcPts val="0"/>
              </a:spcAft>
              <a:defRPr/>
            </a:pPr>
            <a:endParaRPr lang="en-IN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7895" name="Date Placeholder 3"/>
          <p:cNvSpPr>
            <a:spLocks noGrp="1"/>
          </p:cNvSpPr>
          <p:nvPr>
            <p:ph type="dt" sz="quarter" idx="4294967295"/>
          </p:nvPr>
        </p:nvSpPr>
        <p:spPr bwMode="auto">
          <a:xfrm>
            <a:off x="179388" y="6519863"/>
            <a:ext cx="5122862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en-IN" altLang="en-US" sz="1400" dirty="0">
              <a:solidFill>
                <a:srgbClr val="898989"/>
              </a:solidFill>
              <a:latin typeface="Tahoma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36C763-1A63-4499-AA6F-F865282AC9A5}"/>
              </a:ext>
            </a:extLst>
          </p:cNvPr>
          <p:cNvSpPr txBox="1"/>
          <p:nvPr/>
        </p:nvSpPr>
        <p:spPr>
          <a:xfrm>
            <a:off x="2438400" y="1905000"/>
            <a:ext cx="3505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Any Query?</a:t>
            </a:r>
          </a:p>
        </p:txBody>
      </p:sp>
    </p:spTree>
    <p:extLst>
      <p:ext uri="{BB962C8B-B14F-4D97-AF65-F5344CB8AC3E}">
        <p14:creationId xmlns:p14="http://schemas.microsoft.com/office/powerpoint/2010/main" val="25079065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rowd, cartoon characters, illustration png | PNGEgg">
            <a:extLst>
              <a:ext uri="{FF2B5EF4-FFF2-40B4-BE49-F238E27FC236}">
                <a16:creationId xmlns:a16="http://schemas.microsoft.com/office/drawing/2014/main" id="{61D60A65-8E19-4AB9-AF58-96C030A185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" y="938213"/>
            <a:ext cx="8572500" cy="4981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5F0D367-1BF0-4B8E-BBA2-0660ED3B0DE5}"/>
              </a:ext>
            </a:extLst>
          </p:cNvPr>
          <p:cNvSpPr txBox="1"/>
          <p:nvPr/>
        </p:nvSpPr>
        <p:spPr>
          <a:xfrm>
            <a:off x="457200" y="381000"/>
            <a:ext cx="297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Why class is important? </a:t>
            </a:r>
          </a:p>
        </p:txBody>
      </p:sp>
    </p:spTree>
    <p:extLst>
      <p:ext uri="{BB962C8B-B14F-4D97-AF65-F5344CB8AC3E}">
        <p14:creationId xmlns:p14="http://schemas.microsoft.com/office/powerpoint/2010/main" val="12910776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Types Of Mobile Phone Accessories – Hardware Depot Online">
            <a:extLst>
              <a:ext uri="{FF2B5EF4-FFF2-40B4-BE49-F238E27FC236}">
                <a16:creationId xmlns:a16="http://schemas.microsoft.com/office/drawing/2014/main" id="{A2004637-C60E-40D2-B498-6ADF7A8A96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967606"/>
            <a:ext cx="7391400" cy="4922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2467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824192-5492-445E-84B0-4DE4420E8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Class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991D7B-8046-401F-9B51-016458042F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Class is a collection of data members and member functions.</a:t>
            </a:r>
          </a:p>
          <a:p>
            <a:pPr marL="0" indent="0">
              <a:buNone/>
            </a:pPr>
            <a:r>
              <a:rPr lang="en-US" dirty="0"/>
              <a:t>Example: </a:t>
            </a:r>
          </a:p>
          <a:p>
            <a:pPr marL="0" indent="0">
              <a:buNone/>
            </a:pPr>
            <a:r>
              <a:rPr lang="en-US" dirty="0"/>
              <a:t>class Employee{</a:t>
            </a:r>
          </a:p>
          <a:p>
            <a:pPr marL="0" indent="0">
              <a:buNone/>
            </a:pPr>
            <a:r>
              <a:rPr lang="en-US" dirty="0"/>
              <a:t>//data members</a:t>
            </a:r>
          </a:p>
          <a:p>
            <a:pPr marL="0" indent="0">
              <a:buNone/>
            </a:pPr>
            <a:r>
              <a:rPr lang="en-US" dirty="0"/>
              <a:t>// member functions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FA47F4B7-B064-417F-9B55-6A63EF8A6A2A}"/>
              </a:ext>
            </a:extLst>
          </p:cNvPr>
          <p:cNvGraphicFramePr>
            <a:graphicFrameLocks noGrp="1"/>
          </p:cNvGraphicFramePr>
          <p:nvPr/>
        </p:nvGraphicFramePr>
        <p:xfrm>
          <a:off x="5334000" y="2372942"/>
          <a:ext cx="3352800" cy="31134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52800">
                  <a:extLst>
                    <a:ext uri="{9D8B030D-6E8A-4147-A177-3AD203B41FA5}">
                      <a16:colId xmlns:a16="http://schemas.microsoft.com/office/drawing/2014/main" val="2784741851"/>
                    </a:ext>
                  </a:extLst>
                </a:gridCol>
              </a:tblGrid>
              <a:tr h="97149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Employee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0115773"/>
                  </a:ext>
                </a:extLst>
              </a:tr>
              <a:tr h="107098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>
                          <a:solidFill>
                            <a:schemeClr val="bg1"/>
                          </a:solidFill>
                        </a:rPr>
                        <a:t>employeeId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en-US" sz="2400" dirty="0" err="1">
                          <a:solidFill>
                            <a:schemeClr val="bg1"/>
                          </a:solidFill>
                        </a:rPr>
                        <a:t>employeeName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7290613"/>
                  </a:ext>
                </a:extLst>
              </a:tr>
              <a:tr h="107098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>
                          <a:solidFill>
                            <a:schemeClr val="bg1"/>
                          </a:solidFill>
                        </a:rPr>
                        <a:t>getDetails</a:t>
                      </a:r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()</a:t>
                      </a:r>
                    </a:p>
                    <a:p>
                      <a:pPr algn="ctr"/>
                      <a:r>
                        <a:rPr lang="en-US" sz="2400" dirty="0" err="1">
                          <a:solidFill>
                            <a:schemeClr val="bg1"/>
                          </a:solidFill>
                        </a:rPr>
                        <a:t>setDetails</a:t>
                      </a:r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()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2993103"/>
                  </a:ext>
                </a:extLst>
              </a:tr>
            </a:tbl>
          </a:graphicData>
        </a:graphic>
      </p:graphicFrame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1717AD4-7745-4A30-9162-CDBD3FBA50EC}"/>
              </a:ext>
            </a:extLst>
          </p:cNvPr>
          <p:cNvCxnSpPr/>
          <p:nvPr/>
        </p:nvCxnSpPr>
        <p:spPr>
          <a:xfrm flipH="1">
            <a:off x="2819400" y="3050498"/>
            <a:ext cx="2743200" cy="381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2281038-261A-41AA-B75C-B2F6717B403A}"/>
              </a:ext>
            </a:extLst>
          </p:cNvPr>
          <p:cNvCxnSpPr/>
          <p:nvPr/>
        </p:nvCxnSpPr>
        <p:spPr>
          <a:xfrm flipH="1">
            <a:off x="3352800" y="3810000"/>
            <a:ext cx="1981200" cy="304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A0BFB5E-BED3-411E-ABA1-E278630DC639}"/>
              </a:ext>
            </a:extLst>
          </p:cNvPr>
          <p:cNvCxnSpPr/>
          <p:nvPr/>
        </p:nvCxnSpPr>
        <p:spPr>
          <a:xfrm flipH="1" flipV="1">
            <a:off x="4114800" y="4800600"/>
            <a:ext cx="1219200" cy="22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08485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25BB23-A111-4477-846A-C235EB658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Object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C32DF2-3DEC-4EFB-9993-E9A63887D1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3001"/>
            <a:ext cx="8229600" cy="68579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Object is an instance of a Class.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40594E-E078-401D-8D38-2286787DC00A}"/>
              </a:ext>
            </a:extLst>
          </p:cNvPr>
          <p:cNvSpPr txBox="1"/>
          <p:nvPr/>
        </p:nvSpPr>
        <p:spPr>
          <a:xfrm>
            <a:off x="2514600" y="1689715"/>
            <a:ext cx="5878642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class Employee </a:t>
            </a:r>
          </a:p>
          <a:p>
            <a:r>
              <a:rPr lang="en-US" sz="2400" dirty="0"/>
              <a:t>{ </a:t>
            </a:r>
          </a:p>
          <a:p>
            <a:r>
              <a:rPr lang="en-US" sz="2400" dirty="0"/>
              <a:t>	int </a:t>
            </a:r>
            <a:r>
              <a:rPr lang="en-US" sz="2400" dirty="0" err="1"/>
              <a:t>employeeId</a:t>
            </a:r>
            <a:r>
              <a:rPr lang="en-US" sz="2400" dirty="0"/>
              <a:t>;</a:t>
            </a:r>
          </a:p>
          <a:p>
            <a:r>
              <a:rPr lang="en-US" sz="2400" dirty="0"/>
              <a:t>	char </a:t>
            </a:r>
            <a:r>
              <a:rPr lang="en-US" sz="2400" dirty="0" err="1"/>
              <a:t>employeeName</a:t>
            </a:r>
            <a:r>
              <a:rPr lang="en-US" sz="2400" dirty="0"/>
              <a:t>[20];</a:t>
            </a:r>
          </a:p>
          <a:p>
            <a:r>
              <a:rPr lang="en-US" sz="2400" dirty="0"/>
              <a:t>	public: </a:t>
            </a:r>
          </a:p>
          <a:p>
            <a:r>
              <a:rPr lang="en-US" sz="2400" dirty="0"/>
              <a:t>	void </a:t>
            </a:r>
            <a:r>
              <a:rPr lang="en-US" sz="2400" dirty="0" err="1"/>
              <a:t>getDetails</a:t>
            </a:r>
            <a:r>
              <a:rPr lang="en-US" sz="2400" dirty="0"/>
              <a:t>(){} </a:t>
            </a:r>
          </a:p>
          <a:p>
            <a:r>
              <a:rPr lang="en-US" sz="2400" dirty="0"/>
              <a:t>	void </a:t>
            </a:r>
            <a:r>
              <a:rPr lang="en-US" sz="2400" dirty="0" err="1"/>
              <a:t>setDetails</a:t>
            </a:r>
            <a:r>
              <a:rPr lang="en-US" sz="2400" dirty="0"/>
              <a:t>(){}</a:t>
            </a:r>
          </a:p>
          <a:p>
            <a:r>
              <a:rPr lang="en-US" sz="2400" dirty="0"/>
              <a:t>}; </a:t>
            </a:r>
          </a:p>
          <a:p>
            <a:r>
              <a:rPr lang="en-US" sz="2400" dirty="0"/>
              <a:t>int main() </a:t>
            </a:r>
          </a:p>
          <a:p>
            <a:r>
              <a:rPr lang="en-US" sz="2400" dirty="0"/>
              <a:t>{ </a:t>
            </a:r>
          </a:p>
          <a:p>
            <a:r>
              <a:rPr lang="en-US" sz="2400" dirty="0"/>
              <a:t>Employee e1; // e1 is a object </a:t>
            </a:r>
          </a:p>
          <a:p>
            <a:r>
              <a:rPr lang="en-US" sz="2400" dirty="0"/>
              <a:t>return 0;</a:t>
            </a:r>
          </a:p>
          <a:p>
            <a:r>
              <a:rPr lang="en-US" sz="2400" dirty="0"/>
              <a:t>} </a:t>
            </a:r>
          </a:p>
        </p:txBody>
      </p:sp>
    </p:spTree>
    <p:extLst>
      <p:ext uri="{BB962C8B-B14F-4D97-AF65-F5344CB8AC3E}">
        <p14:creationId xmlns:p14="http://schemas.microsoft.com/office/powerpoint/2010/main" val="1248989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3E0808-8396-45ED-A6D9-A30F981CD7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38201"/>
            <a:ext cx="4800600" cy="2971800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sz="2800" b="1" dirty="0">
                <a:solidFill>
                  <a:srgbClr val="FF0000"/>
                </a:solidFill>
              </a:rPr>
              <a:t>In this code which option is correct?</a:t>
            </a:r>
          </a:p>
          <a:p>
            <a:pPr marL="0" indent="0">
              <a:buNone/>
            </a:pPr>
            <a:r>
              <a:rPr lang="en-US" sz="2800" dirty="0"/>
              <a:t>class student</a:t>
            </a:r>
          </a:p>
          <a:p>
            <a:pPr marL="0" indent="0">
              <a:buNone/>
            </a:pPr>
            <a:r>
              <a:rPr lang="en-US" sz="2800" dirty="0"/>
              <a:t>{</a:t>
            </a:r>
          </a:p>
          <a:p>
            <a:pPr marL="0" indent="0">
              <a:buNone/>
            </a:pPr>
            <a:r>
              <a:rPr lang="en-US" sz="2800" dirty="0"/>
              <a:t>public:</a:t>
            </a:r>
          </a:p>
          <a:p>
            <a:pPr marL="0" indent="0">
              <a:buNone/>
            </a:pPr>
            <a:r>
              <a:rPr lang="en-US" sz="2800" dirty="0"/>
              <a:t>int regno;</a:t>
            </a:r>
          </a:p>
          <a:p>
            <a:pPr marL="0" indent="0">
              <a:buNone/>
            </a:pPr>
            <a:r>
              <a:rPr lang="en-US" sz="2800" dirty="0"/>
              <a:t>void </a:t>
            </a:r>
            <a:r>
              <a:rPr lang="en-US" sz="2800" dirty="0" err="1"/>
              <a:t>getStudentDetails</a:t>
            </a:r>
            <a:r>
              <a:rPr lang="en-US" sz="2800" dirty="0"/>
              <a:t>();</a:t>
            </a:r>
          </a:p>
          <a:p>
            <a:pPr marL="0" indent="0">
              <a:buNone/>
            </a:pPr>
            <a:r>
              <a:rPr lang="en-US" sz="2800" dirty="0"/>
              <a:t>}</a:t>
            </a:r>
          </a:p>
          <a:p>
            <a:pPr marL="0" indent="0">
              <a:buNone/>
            </a:pPr>
            <a:endParaRPr lang="en-US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3CFD7D-A881-4788-B16A-A9C9EDECE342}"/>
              </a:ext>
            </a:extLst>
          </p:cNvPr>
          <p:cNvSpPr txBox="1"/>
          <p:nvPr/>
        </p:nvSpPr>
        <p:spPr>
          <a:xfrm>
            <a:off x="457200" y="3429000"/>
            <a:ext cx="7239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/>
          </a:p>
          <a:p>
            <a:r>
              <a:rPr lang="en-US" sz="2800" dirty="0"/>
              <a:t>A: regno is data member</a:t>
            </a:r>
          </a:p>
          <a:p>
            <a:r>
              <a:rPr lang="en-US" sz="2800" dirty="0"/>
              <a:t>B. </a:t>
            </a:r>
            <a:r>
              <a:rPr lang="en-US" sz="2800" dirty="0" err="1"/>
              <a:t>getStudentDetails</a:t>
            </a:r>
            <a:r>
              <a:rPr lang="en-US" sz="2800" dirty="0"/>
              <a:t>() is member function</a:t>
            </a:r>
          </a:p>
          <a:p>
            <a:r>
              <a:rPr lang="en-US" sz="2800" dirty="0"/>
              <a:t>C. above both options are correct</a:t>
            </a:r>
          </a:p>
        </p:txBody>
      </p:sp>
    </p:spTree>
    <p:extLst>
      <p:ext uri="{BB962C8B-B14F-4D97-AF65-F5344CB8AC3E}">
        <p14:creationId xmlns:p14="http://schemas.microsoft.com/office/powerpoint/2010/main" val="24573048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1F1BCE-BC94-4BA5-9DCB-FB49B5B41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 specifier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91B88D-BFFB-4BFF-A43C-10811ABADF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private</a:t>
            </a:r>
          </a:p>
          <a:p>
            <a:r>
              <a:rPr lang="en-US" dirty="0"/>
              <a:t>public</a:t>
            </a:r>
          </a:p>
          <a:p>
            <a:r>
              <a:rPr lang="en-US" dirty="0"/>
              <a:t>protected</a:t>
            </a:r>
          </a:p>
          <a:p>
            <a:r>
              <a:rPr lang="en-US" dirty="0"/>
              <a:t>By default, all members of a class are private if you don't specify an access specifier.</a:t>
            </a:r>
          </a:p>
        </p:txBody>
      </p:sp>
    </p:spTree>
    <p:extLst>
      <p:ext uri="{BB962C8B-B14F-4D97-AF65-F5344CB8AC3E}">
        <p14:creationId xmlns:p14="http://schemas.microsoft.com/office/powerpoint/2010/main" val="2604853230"/>
      </p:ext>
    </p:extLst>
  </p:cSld>
  <p:clrMapOvr>
    <a:masterClrMapping/>
  </p:clrMapOvr>
</p:sld>
</file>

<file path=ppt/theme/theme1.xml><?xml version="1.0" encoding="utf-8"?>
<a:theme xmlns:a="http://schemas.openxmlformats.org/drawingml/2006/main" name="Lpu theme final with copyright(S)">
  <a:themeElements>
    <a:clrScheme name="Custom 1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009DD9"/>
      </a:accent4>
      <a:accent5>
        <a:srgbClr val="009DD9"/>
      </a:accent5>
      <a:accent6>
        <a:srgbClr val="009DD9"/>
      </a:accent6>
      <a:hlink>
        <a:srgbClr val="009DD9"/>
      </a:hlink>
      <a:folHlink>
        <a:srgbClr val="85DFD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Lpu theme final with copyright(S)</Template>
  <TotalTime>5739</TotalTime>
  <Words>1002</Words>
  <Application>Microsoft Office PowerPoint</Application>
  <PresentationFormat>On-screen Show (4:3)</PresentationFormat>
  <Paragraphs>262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9" baseType="lpstr">
      <vt:lpstr>Arial</vt:lpstr>
      <vt:lpstr>Arial Black</vt:lpstr>
      <vt:lpstr>Arial Rounded MT Bold</vt:lpstr>
      <vt:lpstr>Calibri</vt:lpstr>
      <vt:lpstr>Courier New</vt:lpstr>
      <vt:lpstr>noto sans</vt:lpstr>
      <vt:lpstr>Roboto</vt:lpstr>
      <vt:lpstr>Segoe UI</vt:lpstr>
      <vt:lpstr>Tahoma</vt:lpstr>
      <vt:lpstr>verdana</vt:lpstr>
      <vt:lpstr>verdana</vt:lpstr>
      <vt:lpstr>Wingdings</vt:lpstr>
      <vt:lpstr>Lpu theme final with copyright(S)</vt:lpstr>
      <vt:lpstr>CAP444 OBJECT ORIENTED PROGRAMMING USING C++ </vt:lpstr>
      <vt:lpstr>Topics Covered</vt:lpstr>
      <vt:lpstr>Class</vt:lpstr>
      <vt:lpstr>PowerPoint Presentation</vt:lpstr>
      <vt:lpstr>PowerPoint Presentation</vt:lpstr>
      <vt:lpstr>Class </vt:lpstr>
      <vt:lpstr>Object</vt:lpstr>
      <vt:lpstr>PowerPoint Presentation</vt:lpstr>
      <vt:lpstr>access specifier</vt:lpstr>
      <vt:lpstr>PowerPoint Presentation</vt:lpstr>
      <vt:lpstr>Select correct option</vt:lpstr>
      <vt:lpstr>  How to achieve encapsulation features in C++? </vt:lpstr>
      <vt:lpstr>PowerPoint Presentation</vt:lpstr>
      <vt:lpstr>Constructor and destructor </vt:lpstr>
      <vt:lpstr>Constructors: types of constructors</vt:lpstr>
      <vt:lpstr>Types of constructor: </vt:lpstr>
      <vt:lpstr>PowerPoint Presentation</vt:lpstr>
      <vt:lpstr>PowerPoint Presentation</vt:lpstr>
      <vt:lpstr> Default constructor </vt:lpstr>
      <vt:lpstr> Parameterized constructor </vt:lpstr>
      <vt:lpstr>Copy Constructor</vt:lpstr>
      <vt:lpstr>Destructor</vt:lpstr>
      <vt:lpstr>Which option is correct for defining the destructor?</vt:lpstr>
      <vt:lpstr>Functions overloading</vt:lpstr>
      <vt:lpstr>PowerPoint Presentation</vt:lpstr>
      <vt:lpstr>Friend function</vt:lpstr>
      <vt:lpstr>Example : friend function</vt:lpstr>
      <vt:lpstr>PowerPoint Presentation</vt:lpstr>
      <vt:lpstr>PowerPoint Presentation</vt:lpstr>
      <vt:lpstr>PowerPoint Presentation</vt:lpstr>
      <vt:lpstr>Inheritance: types of inheritance</vt:lpstr>
      <vt:lpstr>PowerPoint Presentation</vt:lpstr>
      <vt:lpstr>Single inheritance:</vt:lpstr>
      <vt:lpstr>Multiple Inheritance:</vt:lpstr>
      <vt:lpstr>PowerPoint Presentation</vt:lpstr>
      <vt:lpstr>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sanjeev</dc:creator>
  <cp:lastModifiedBy>hp</cp:lastModifiedBy>
  <cp:revision>299</cp:revision>
  <dcterms:created xsi:type="dcterms:W3CDTF">2014-05-25T11:13:57Z</dcterms:created>
  <dcterms:modified xsi:type="dcterms:W3CDTF">2022-09-13T04:15:16Z</dcterms:modified>
</cp:coreProperties>
</file>